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014DA-33C4-E8E5-05B5-E7E98EAB29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55D608D1-3ED5-C5F8-23BD-30835F911C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1504B70-6B87-A792-F1F8-0C0B733238A8}"/>
              </a:ext>
            </a:extLst>
          </p:cNvPr>
          <p:cNvSpPr>
            <a:spLocks noGrp="1"/>
          </p:cNvSpPr>
          <p:nvPr>
            <p:ph type="dt" sz="half" idx="10"/>
          </p:nvPr>
        </p:nvSpPr>
        <p:spPr/>
        <p:txBody>
          <a:bodyPr/>
          <a:lstStyle/>
          <a:p>
            <a:fld id="{374FDA78-8429-4A02-AF9E-7DC06173D950}" type="datetimeFigureOut">
              <a:rPr lang="en-AU" smtClean="0"/>
              <a:t>20/05/2024</a:t>
            </a:fld>
            <a:endParaRPr lang="en-AU"/>
          </a:p>
        </p:txBody>
      </p:sp>
      <p:sp>
        <p:nvSpPr>
          <p:cNvPr id="5" name="Footer Placeholder 4">
            <a:extLst>
              <a:ext uri="{FF2B5EF4-FFF2-40B4-BE49-F238E27FC236}">
                <a16:creationId xmlns:a16="http://schemas.microsoft.com/office/drawing/2014/main" id="{1675791C-789E-C03A-0C0B-BD07345BE69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AD275A0-3022-FF75-5BB3-1AA006DA02F0}"/>
              </a:ext>
            </a:extLst>
          </p:cNvPr>
          <p:cNvSpPr>
            <a:spLocks noGrp="1"/>
          </p:cNvSpPr>
          <p:nvPr>
            <p:ph type="sldNum" sz="quarter" idx="12"/>
          </p:nvPr>
        </p:nvSpPr>
        <p:spPr/>
        <p:txBody>
          <a:bodyPr/>
          <a:lstStyle/>
          <a:p>
            <a:fld id="{11F70A7D-8E42-47DD-B49F-04EAC003BF2B}" type="slidenum">
              <a:rPr lang="en-AU" smtClean="0"/>
              <a:t>‹#›</a:t>
            </a:fld>
            <a:endParaRPr lang="en-AU"/>
          </a:p>
        </p:txBody>
      </p:sp>
    </p:spTree>
    <p:extLst>
      <p:ext uri="{BB962C8B-B14F-4D97-AF65-F5344CB8AC3E}">
        <p14:creationId xmlns:p14="http://schemas.microsoft.com/office/powerpoint/2010/main" val="2721655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FCB30-7133-B9D2-04C5-E8D68C308E07}"/>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26F58ED-155E-2400-7F5C-8108381D6A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BDFD115-AD7A-FB43-7AF3-5FA849BE3FE6}"/>
              </a:ext>
            </a:extLst>
          </p:cNvPr>
          <p:cNvSpPr>
            <a:spLocks noGrp="1"/>
          </p:cNvSpPr>
          <p:nvPr>
            <p:ph type="dt" sz="half" idx="10"/>
          </p:nvPr>
        </p:nvSpPr>
        <p:spPr/>
        <p:txBody>
          <a:bodyPr/>
          <a:lstStyle/>
          <a:p>
            <a:fld id="{374FDA78-8429-4A02-AF9E-7DC06173D950}" type="datetimeFigureOut">
              <a:rPr lang="en-AU" smtClean="0"/>
              <a:t>20/05/2024</a:t>
            </a:fld>
            <a:endParaRPr lang="en-AU"/>
          </a:p>
        </p:txBody>
      </p:sp>
      <p:sp>
        <p:nvSpPr>
          <p:cNvPr id="5" name="Footer Placeholder 4">
            <a:extLst>
              <a:ext uri="{FF2B5EF4-FFF2-40B4-BE49-F238E27FC236}">
                <a16:creationId xmlns:a16="http://schemas.microsoft.com/office/drawing/2014/main" id="{0A214E6D-17A2-9911-4472-967CD08FA4A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AE71AFF-B308-19A4-5D0A-F2ADA0F666EA}"/>
              </a:ext>
            </a:extLst>
          </p:cNvPr>
          <p:cNvSpPr>
            <a:spLocks noGrp="1"/>
          </p:cNvSpPr>
          <p:nvPr>
            <p:ph type="sldNum" sz="quarter" idx="12"/>
          </p:nvPr>
        </p:nvSpPr>
        <p:spPr/>
        <p:txBody>
          <a:bodyPr/>
          <a:lstStyle/>
          <a:p>
            <a:fld id="{11F70A7D-8E42-47DD-B49F-04EAC003BF2B}" type="slidenum">
              <a:rPr lang="en-AU" smtClean="0"/>
              <a:t>‹#›</a:t>
            </a:fld>
            <a:endParaRPr lang="en-AU"/>
          </a:p>
        </p:txBody>
      </p:sp>
    </p:spTree>
    <p:extLst>
      <p:ext uri="{BB962C8B-B14F-4D97-AF65-F5344CB8AC3E}">
        <p14:creationId xmlns:p14="http://schemas.microsoft.com/office/powerpoint/2010/main" val="296719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802671-992B-4E1D-CC2C-100C823FF3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2747FD6-3589-92CF-50FE-0E61B1E6DE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FD69B4D-6769-F6CB-DE98-07D701AD1AF0}"/>
              </a:ext>
            </a:extLst>
          </p:cNvPr>
          <p:cNvSpPr>
            <a:spLocks noGrp="1"/>
          </p:cNvSpPr>
          <p:nvPr>
            <p:ph type="dt" sz="half" idx="10"/>
          </p:nvPr>
        </p:nvSpPr>
        <p:spPr/>
        <p:txBody>
          <a:bodyPr/>
          <a:lstStyle/>
          <a:p>
            <a:fld id="{374FDA78-8429-4A02-AF9E-7DC06173D950}" type="datetimeFigureOut">
              <a:rPr lang="en-AU" smtClean="0"/>
              <a:t>20/05/2024</a:t>
            </a:fld>
            <a:endParaRPr lang="en-AU"/>
          </a:p>
        </p:txBody>
      </p:sp>
      <p:sp>
        <p:nvSpPr>
          <p:cNvPr id="5" name="Footer Placeholder 4">
            <a:extLst>
              <a:ext uri="{FF2B5EF4-FFF2-40B4-BE49-F238E27FC236}">
                <a16:creationId xmlns:a16="http://schemas.microsoft.com/office/drawing/2014/main" id="{48625694-E0F2-F428-107E-2353A3A4EFD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F973D7A-36B1-F83C-C0C7-A810E0C0B26F}"/>
              </a:ext>
            </a:extLst>
          </p:cNvPr>
          <p:cNvSpPr>
            <a:spLocks noGrp="1"/>
          </p:cNvSpPr>
          <p:nvPr>
            <p:ph type="sldNum" sz="quarter" idx="12"/>
          </p:nvPr>
        </p:nvSpPr>
        <p:spPr/>
        <p:txBody>
          <a:bodyPr/>
          <a:lstStyle/>
          <a:p>
            <a:fld id="{11F70A7D-8E42-47DD-B49F-04EAC003BF2B}" type="slidenum">
              <a:rPr lang="en-AU" smtClean="0"/>
              <a:t>‹#›</a:t>
            </a:fld>
            <a:endParaRPr lang="en-AU"/>
          </a:p>
        </p:txBody>
      </p:sp>
    </p:spTree>
    <p:extLst>
      <p:ext uri="{BB962C8B-B14F-4D97-AF65-F5344CB8AC3E}">
        <p14:creationId xmlns:p14="http://schemas.microsoft.com/office/powerpoint/2010/main" val="797080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2DA64-1D91-B897-428F-380CDA8D821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F850A9D-25E1-BDCE-2DA3-D55CB42C0E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2E21C52-7D71-015D-5CFC-C6BA839E02CB}"/>
              </a:ext>
            </a:extLst>
          </p:cNvPr>
          <p:cNvSpPr>
            <a:spLocks noGrp="1"/>
          </p:cNvSpPr>
          <p:nvPr>
            <p:ph type="dt" sz="half" idx="10"/>
          </p:nvPr>
        </p:nvSpPr>
        <p:spPr/>
        <p:txBody>
          <a:bodyPr/>
          <a:lstStyle/>
          <a:p>
            <a:fld id="{374FDA78-8429-4A02-AF9E-7DC06173D950}" type="datetimeFigureOut">
              <a:rPr lang="en-AU" smtClean="0"/>
              <a:t>20/05/2024</a:t>
            </a:fld>
            <a:endParaRPr lang="en-AU"/>
          </a:p>
        </p:txBody>
      </p:sp>
      <p:sp>
        <p:nvSpPr>
          <p:cNvPr id="5" name="Footer Placeholder 4">
            <a:extLst>
              <a:ext uri="{FF2B5EF4-FFF2-40B4-BE49-F238E27FC236}">
                <a16:creationId xmlns:a16="http://schemas.microsoft.com/office/drawing/2014/main" id="{5BF26220-BA60-114E-D4E6-5525015644A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20D984B-A55A-8B60-25AE-432FE8AAF7B6}"/>
              </a:ext>
            </a:extLst>
          </p:cNvPr>
          <p:cNvSpPr>
            <a:spLocks noGrp="1"/>
          </p:cNvSpPr>
          <p:nvPr>
            <p:ph type="sldNum" sz="quarter" idx="12"/>
          </p:nvPr>
        </p:nvSpPr>
        <p:spPr/>
        <p:txBody>
          <a:bodyPr/>
          <a:lstStyle/>
          <a:p>
            <a:fld id="{11F70A7D-8E42-47DD-B49F-04EAC003BF2B}" type="slidenum">
              <a:rPr lang="en-AU" smtClean="0"/>
              <a:t>‹#›</a:t>
            </a:fld>
            <a:endParaRPr lang="en-AU"/>
          </a:p>
        </p:txBody>
      </p:sp>
    </p:spTree>
    <p:extLst>
      <p:ext uri="{BB962C8B-B14F-4D97-AF65-F5344CB8AC3E}">
        <p14:creationId xmlns:p14="http://schemas.microsoft.com/office/powerpoint/2010/main" val="1451514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D0468-ECB8-F931-FCB6-378285DDB5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F2C67CBB-2828-FE6E-6E47-E8D2987AD2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4853D5-4DB8-251A-5B53-8A3491457C2A}"/>
              </a:ext>
            </a:extLst>
          </p:cNvPr>
          <p:cNvSpPr>
            <a:spLocks noGrp="1"/>
          </p:cNvSpPr>
          <p:nvPr>
            <p:ph type="dt" sz="half" idx="10"/>
          </p:nvPr>
        </p:nvSpPr>
        <p:spPr/>
        <p:txBody>
          <a:bodyPr/>
          <a:lstStyle/>
          <a:p>
            <a:fld id="{374FDA78-8429-4A02-AF9E-7DC06173D950}" type="datetimeFigureOut">
              <a:rPr lang="en-AU" smtClean="0"/>
              <a:t>20/05/2024</a:t>
            </a:fld>
            <a:endParaRPr lang="en-AU"/>
          </a:p>
        </p:txBody>
      </p:sp>
      <p:sp>
        <p:nvSpPr>
          <p:cNvPr id="5" name="Footer Placeholder 4">
            <a:extLst>
              <a:ext uri="{FF2B5EF4-FFF2-40B4-BE49-F238E27FC236}">
                <a16:creationId xmlns:a16="http://schemas.microsoft.com/office/drawing/2014/main" id="{7677D148-1981-7301-36FB-21A34D2C082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7A7B98-F5ED-C5AD-94DD-E7929D3242A1}"/>
              </a:ext>
            </a:extLst>
          </p:cNvPr>
          <p:cNvSpPr>
            <a:spLocks noGrp="1"/>
          </p:cNvSpPr>
          <p:nvPr>
            <p:ph type="sldNum" sz="quarter" idx="12"/>
          </p:nvPr>
        </p:nvSpPr>
        <p:spPr/>
        <p:txBody>
          <a:bodyPr/>
          <a:lstStyle/>
          <a:p>
            <a:fld id="{11F70A7D-8E42-47DD-B49F-04EAC003BF2B}" type="slidenum">
              <a:rPr lang="en-AU" smtClean="0"/>
              <a:t>‹#›</a:t>
            </a:fld>
            <a:endParaRPr lang="en-AU"/>
          </a:p>
        </p:txBody>
      </p:sp>
    </p:spTree>
    <p:extLst>
      <p:ext uri="{BB962C8B-B14F-4D97-AF65-F5344CB8AC3E}">
        <p14:creationId xmlns:p14="http://schemas.microsoft.com/office/powerpoint/2010/main" val="301863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F532C-0A4E-941B-E9A6-D4B3DAD26048}"/>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01C5F62-6902-313D-B259-9210A8B435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85C3C541-0542-A1AE-E574-CA111464F2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A21E690F-4731-AAA1-485C-0FF1207221F2}"/>
              </a:ext>
            </a:extLst>
          </p:cNvPr>
          <p:cNvSpPr>
            <a:spLocks noGrp="1"/>
          </p:cNvSpPr>
          <p:nvPr>
            <p:ph type="dt" sz="half" idx="10"/>
          </p:nvPr>
        </p:nvSpPr>
        <p:spPr/>
        <p:txBody>
          <a:bodyPr/>
          <a:lstStyle/>
          <a:p>
            <a:fld id="{374FDA78-8429-4A02-AF9E-7DC06173D950}" type="datetimeFigureOut">
              <a:rPr lang="en-AU" smtClean="0"/>
              <a:t>20/05/2024</a:t>
            </a:fld>
            <a:endParaRPr lang="en-AU"/>
          </a:p>
        </p:txBody>
      </p:sp>
      <p:sp>
        <p:nvSpPr>
          <p:cNvPr id="6" name="Footer Placeholder 5">
            <a:extLst>
              <a:ext uri="{FF2B5EF4-FFF2-40B4-BE49-F238E27FC236}">
                <a16:creationId xmlns:a16="http://schemas.microsoft.com/office/drawing/2014/main" id="{08F26378-4822-E5A7-4508-51120873CF0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FE5B199-62E7-2B99-CAFD-6C068874E624}"/>
              </a:ext>
            </a:extLst>
          </p:cNvPr>
          <p:cNvSpPr>
            <a:spLocks noGrp="1"/>
          </p:cNvSpPr>
          <p:nvPr>
            <p:ph type="sldNum" sz="quarter" idx="12"/>
          </p:nvPr>
        </p:nvSpPr>
        <p:spPr/>
        <p:txBody>
          <a:bodyPr/>
          <a:lstStyle/>
          <a:p>
            <a:fld id="{11F70A7D-8E42-47DD-B49F-04EAC003BF2B}" type="slidenum">
              <a:rPr lang="en-AU" smtClean="0"/>
              <a:t>‹#›</a:t>
            </a:fld>
            <a:endParaRPr lang="en-AU"/>
          </a:p>
        </p:txBody>
      </p:sp>
    </p:spTree>
    <p:extLst>
      <p:ext uri="{BB962C8B-B14F-4D97-AF65-F5344CB8AC3E}">
        <p14:creationId xmlns:p14="http://schemas.microsoft.com/office/powerpoint/2010/main" val="2762939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90303-E4B4-C123-8337-12BBBB8B7FED}"/>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E4D6E98D-1E3C-5C56-4441-3A2CBFC620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BD0C90-62D1-1EA9-C850-DAF2C7F6CD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D1BADA60-370F-87BC-B0A6-D0B8FB051E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A366A3-1127-96DA-3E82-7DF192EEB1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6AB786DC-533F-F85B-4914-84B5F8DB0A92}"/>
              </a:ext>
            </a:extLst>
          </p:cNvPr>
          <p:cNvSpPr>
            <a:spLocks noGrp="1"/>
          </p:cNvSpPr>
          <p:nvPr>
            <p:ph type="dt" sz="half" idx="10"/>
          </p:nvPr>
        </p:nvSpPr>
        <p:spPr/>
        <p:txBody>
          <a:bodyPr/>
          <a:lstStyle/>
          <a:p>
            <a:fld id="{374FDA78-8429-4A02-AF9E-7DC06173D950}" type="datetimeFigureOut">
              <a:rPr lang="en-AU" smtClean="0"/>
              <a:t>20/05/2024</a:t>
            </a:fld>
            <a:endParaRPr lang="en-AU"/>
          </a:p>
        </p:txBody>
      </p:sp>
      <p:sp>
        <p:nvSpPr>
          <p:cNvPr id="8" name="Footer Placeholder 7">
            <a:extLst>
              <a:ext uri="{FF2B5EF4-FFF2-40B4-BE49-F238E27FC236}">
                <a16:creationId xmlns:a16="http://schemas.microsoft.com/office/drawing/2014/main" id="{A479E2FF-BBFA-5F59-0691-C3B3063AF16F}"/>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45DCFA7-CD67-14E5-0B53-2D3625408834}"/>
              </a:ext>
            </a:extLst>
          </p:cNvPr>
          <p:cNvSpPr>
            <a:spLocks noGrp="1"/>
          </p:cNvSpPr>
          <p:nvPr>
            <p:ph type="sldNum" sz="quarter" idx="12"/>
          </p:nvPr>
        </p:nvSpPr>
        <p:spPr/>
        <p:txBody>
          <a:bodyPr/>
          <a:lstStyle/>
          <a:p>
            <a:fld id="{11F70A7D-8E42-47DD-B49F-04EAC003BF2B}" type="slidenum">
              <a:rPr lang="en-AU" smtClean="0"/>
              <a:t>‹#›</a:t>
            </a:fld>
            <a:endParaRPr lang="en-AU"/>
          </a:p>
        </p:txBody>
      </p:sp>
    </p:spTree>
    <p:extLst>
      <p:ext uri="{BB962C8B-B14F-4D97-AF65-F5344CB8AC3E}">
        <p14:creationId xmlns:p14="http://schemas.microsoft.com/office/powerpoint/2010/main" val="2359351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500D0-1285-691F-456B-3CAF062772C9}"/>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CCE44052-B2B4-F80E-9894-B3F93D6F0AC4}"/>
              </a:ext>
            </a:extLst>
          </p:cNvPr>
          <p:cNvSpPr>
            <a:spLocks noGrp="1"/>
          </p:cNvSpPr>
          <p:nvPr>
            <p:ph type="dt" sz="half" idx="10"/>
          </p:nvPr>
        </p:nvSpPr>
        <p:spPr/>
        <p:txBody>
          <a:bodyPr/>
          <a:lstStyle/>
          <a:p>
            <a:fld id="{374FDA78-8429-4A02-AF9E-7DC06173D950}" type="datetimeFigureOut">
              <a:rPr lang="en-AU" smtClean="0"/>
              <a:t>20/05/2024</a:t>
            </a:fld>
            <a:endParaRPr lang="en-AU"/>
          </a:p>
        </p:txBody>
      </p:sp>
      <p:sp>
        <p:nvSpPr>
          <p:cNvPr id="4" name="Footer Placeholder 3">
            <a:extLst>
              <a:ext uri="{FF2B5EF4-FFF2-40B4-BE49-F238E27FC236}">
                <a16:creationId xmlns:a16="http://schemas.microsoft.com/office/drawing/2014/main" id="{13219BA0-7B04-9E74-07B9-CE11AABC160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25D2C2AB-50F0-CF48-998B-A8EFF15E0C99}"/>
              </a:ext>
            </a:extLst>
          </p:cNvPr>
          <p:cNvSpPr>
            <a:spLocks noGrp="1"/>
          </p:cNvSpPr>
          <p:nvPr>
            <p:ph type="sldNum" sz="quarter" idx="12"/>
          </p:nvPr>
        </p:nvSpPr>
        <p:spPr/>
        <p:txBody>
          <a:bodyPr/>
          <a:lstStyle/>
          <a:p>
            <a:fld id="{11F70A7D-8E42-47DD-B49F-04EAC003BF2B}" type="slidenum">
              <a:rPr lang="en-AU" smtClean="0"/>
              <a:t>‹#›</a:t>
            </a:fld>
            <a:endParaRPr lang="en-AU"/>
          </a:p>
        </p:txBody>
      </p:sp>
    </p:spTree>
    <p:extLst>
      <p:ext uri="{BB962C8B-B14F-4D97-AF65-F5344CB8AC3E}">
        <p14:creationId xmlns:p14="http://schemas.microsoft.com/office/powerpoint/2010/main" val="112342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88870D-E97B-C37F-F629-24ED887B3945}"/>
              </a:ext>
            </a:extLst>
          </p:cNvPr>
          <p:cNvSpPr>
            <a:spLocks noGrp="1"/>
          </p:cNvSpPr>
          <p:nvPr>
            <p:ph type="dt" sz="half" idx="10"/>
          </p:nvPr>
        </p:nvSpPr>
        <p:spPr/>
        <p:txBody>
          <a:bodyPr/>
          <a:lstStyle/>
          <a:p>
            <a:fld id="{374FDA78-8429-4A02-AF9E-7DC06173D950}" type="datetimeFigureOut">
              <a:rPr lang="en-AU" smtClean="0"/>
              <a:t>20/05/2024</a:t>
            </a:fld>
            <a:endParaRPr lang="en-AU"/>
          </a:p>
        </p:txBody>
      </p:sp>
      <p:sp>
        <p:nvSpPr>
          <p:cNvPr id="3" name="Footer Placeholder 2">
            <a:extLst>
              <a:ext uri="{FF2B5EF4-FFF2-40B4-BE49-F238E27FC236}">
                <a16:creationId xmlns:a16="http://schemas.microsoft.com/office/drawing/2014/main" id="{2C184F9F-5C2A-908C-4FB5-1FE3E1D91BDE}"/>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74FB3249-BA90-7542-817F-B94794E74782}"/>
              </a:ext>
            </a:extLst>
          </p:cNvPr>
          <p:cNvSpPr>
            <a:spLocks noGrp="1"/>
          </p:cNvSpPr>
          <p:nvPr>
            <p:ph type="sldNum" sz="quarter" idx="12"/>
          </p:nvPr>
        </p:nvSpPr>
        <p:spPr/>
        <p:txBody>
          <a:bodyPr/>
          <a:lstStyle/>
          <a:p>
            <a:fld id="{11F70A7D-8E42-47DD-B49F-04EAC003BF2B}" type="slidenum">
              <a:rPr lang="en-AU" smtClean="0"/>
              <a:t>‹#›</a:t>
            </a:fld>
            <a:endParaRPr lang="en-AU"/>
          </a:p>
        </p:txBody>
      </p:sp>
    </p:spTree>
    <p:extLst>
      <p:ext uri="{BB962C8B-B14F-4D97-AF65-F5344CB8AC3E}">
        <p14:creationId xmlns:p14="http://schemas.microsoft.com/office/powerpoint/2010/main" val="2248951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0B38D-53C2-39FF-9A25-67CF41509D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288E919C-DF2E-BBEB-413E-C2AEFBAE6D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FB21C88C-50E2-0022-F935-C06025DFE8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CED7B6-32A3-551B-5121-AB205560CF87}"/>
              </a:ext>
            </a:extLst>
          </p:cNvPr>
          <p:cNvSpPr>
            <a:spLocks noGrp="1"/>
          </p:cNvSpPr>
          <p:nvPr>
            <p:ph type="dt" sz="half" idx="10"/>
          </p:nvPr>
        </p:nvSpPr>
        <p:spPr/>
        <p:txBody>
          <a:bodyPr/>
          <a:lstStyle/>
          <a:p>
            <a:fld id="{374FDA78-8429-4A02-AF9E-7DC06173D950}" type="datetimeFigureOut">
              <a:rPr lang="en-AU" smtClean="0"/>
              <a:t>20/05/2024</a:t>
            </a:fld>
            <a:endParaRPr lang="en-AU"/>
          </a:p>
        </p:txBody>
      </p:sp>
      <p:sp>
        <p:nvSpPr>
          <p:cNvPr id="6" name="Footer Placeholder 5">
            <a:extLst>
              <a:ext uri="{FF2B5EF4-FFF2-40B4-BE49-F238E27FC236}">
                <a16:creationId xmlns:a16="http://schemas.microsoft.com/office/drawing/2014/main" id="{56E9AC90-709E-53AD-E31F-77C302D90E1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81C89C4-7EF2-57F0-7555-72CB596135BB}"/>
              </a:ext>
            </a:extLst>
          </p:cNvPr>
          <p:cNvSpPr>
            <a:spLocks noGrp="1"/>
          </p:cNvSpPr>
          <p:nvPr>
            <p:ph type="sldNum" sz="quarter" idx="12"/>
          </p:nvPr>
        </p:nvSpPr>
        <p:spPr/>
        <p:txBody>
          <a:bodyPr/>
          <a:lstStyle/>
          <a:p>
            <a:fld id="{11F70A7D-8E42-47DD-B49F-04EAC003BF2B}" type="slidenum">
              <a:rPr lang="en-AU" smtClean="0"/>
              <a:t>‹#›</a:t>
            </a:fld>
            <a:endParaRPr lang="en-AU"/>
          </a:p>
        </p:txBody>
      </p:sp>
    </p:spTree>
    <p:extLst>
      <p:ext uri="{BB962C8B-B14F-4D97-AF65-F5344CB8AC3E}">
        <p14:creationId xmlns:p14="http://schemas.microsoft.com/office/powerpoint/2010/main" val="1977023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4D4FE-1C70-D05F-D67F-627252D0BF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4B812F2-A60A-6805-8194-F9C5F51C30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BEE8382-A72C-B76B-58E6-B16F47447B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107112-0418-DAF3-749F-F3B55F71D829}"/>
              </a:ext>
            </a:extLst>
          </p:cNvPr>
          <p:cNvSpPr>
            <a:spLocks noGrp="1"/>
          </p:cNvSpPr>
          <p:nvPr>
            <p:ph type="dt" sz="half" idx="10"/>
          </p:nvPr>
        </p:nvSpPr>
        <p:spPr/>
        <p:txBody>
          <a:bodyPr/>
          <a:lstStyle/>
          <a:p>
            <a:fld id="{374FDA78-8429-4A02-AF9E-7DC06173D950}" type="datetimeFigureOut">
              <a:rPr lang="en-AU" smtClean="0"/>
              <a:t>20/05/2024</a:t>
            </a:fld>
            <a:endParaRPr lang="en-AU"/>
          </a:p>
        </p:txBody>
      </p:sp>
      <p:sp>
        <p:nvSpPr>
          <p:cNvPr id="6" name="Footer Placeholder 5">
            <a:extLst>
              <a:ext uri="{FF2B5EF4-FFF2-40B4-BE49-F238E27FC236}">
                <a16:creationId xmlns:a16="http://schemas.microsoft.com/office/drawing/2014/main" id="{CC004B1E-0EED-69A3-D91A-B535F0C52D0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CA0BEA5-75E1-DFC6-EE4E-3AD48178DE11}"/>
              </a:ext>
            </a:extLst>
          </p:cNvPr>
          <p:cNvSpPr>
            <a:spLocks noGrp="1"/>
          </p:cNvSpPr>
          <p:nvPr>
            <p:ph type="sldNum" sz="quarter" idx="12"/>
          </p:nvPr>
        </p:nvSpPr>
        <p:spPr/>
        <p:txBody>
          <a:bodyPr/>
          <a:lstStyle/>
          <a:p>
            <a:fld id="{11F70A7D-8E42-47DD-B49F-04EAC003BF2B}" type="slidenum">
              <a:rPr lang="en-AU" smtClean="0"/>
              <a:t>‹#›</a:t>
            </a:fld>
            <a:endParaRPr lang="en-AU"/>
          </a:p>
        </p:txBody>
      </p:sp>
    </p:spTree>
    <p:extLst>
      <p:ext uri="{BB962C8B-B14F-4D97-AF65-F5344CB8AC3E}">
        <p14:creationId xmlns:p14="http://schemas.microsoft.com/office/powerpoint/2010/main" val="294762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895F1B-C4FF-71FB-6240-9C7BE65E4B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E999941-60D4-8A16-9731-4C1345421F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42C855D-8170-A28A-1B9B-46A30A983F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4FDA78-8429-4A02-AF9E-7DC06173D950}" type="datetimeFigureOut">
              <a:rPr lang="en-AU" smtClean="0"/>
              <a:t>20/05/2024</a:t>
            </a:fld>
            <a:endParaRPr lang="en-AU"/>
          </a:p>
        </p:txBody>
      </p:sp>
      <p:sp>
        <p:nvSpPr>
          <p:cNvPr id="5" name="Footer Placeholder 4">
            <a:extLst>
              <a:ext uri="{FF2B5EF4-FFF2-40B4-BE49-F238E27FC236}">
                <a16:creationId xmlns:a16="http://schemas.microsoft.com/office/drawing/2014/main" id="{725876EE-B259-5267-8733-66188F8A29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B4E9B5D-53D5-9F2C-D3BD-82A6232D24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F70A7D-8E42-47DD-B49F-04EAC003BF2B}" type="slidenum">
              <a:rPr lang="en-AU" smtClean="0"/>
              <a:t>‹#›</a:t>
            </a:fld>
            <a:endParaRPr lang="en-AU"/>
          </a:p>
        </p:txBody>
      </p:sp>
    </p:spTree>
    <p:extLst>
      <p:ext uri="{BB962C8B-B14F-4D97-AF65-F5344CB8AC3E}">
        <p14:creationId xmlns:p14="http://schemas.microsoft.com/office/powerpoint/2010/main" val="12631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granville-p.schools.nsw.gov.au/" TargetMode="External"/><Relationship Id="rId2" Type="http://schemas.openxmlformats.org/officeDocument/2006/relationships/hyperlink" Target="mailto:granville-p.school@det.nsw.edu.au"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770CC63-67AB-1292-EF24-0B3DBFD47382}"/>
              </a:ext>
            </a:extLst>
          </p:cNvPr>
          <p:cNvSpPr>
            <a:spLocks noChangeArrowheads="1"/>
          </p:cNvSpPr>
          <p:nvPr/>
        </p:nvSpPr>
        <p:spPr bwMode="auto">
          <a:xfrm>
            <a:off x="391886" y="199072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a:ln>
                  <a:noFill/>
                </a:ln>
                <a:solidFill>
                  <a:srgbClr val="990033"/>
                </a:solidFill>
                <a:effectLst/>
                <a:latin typeface="Sagona Book" panose="02020503050505020204" pitchFamily="18" charset="0"/>
              </a:rPr>
              <a:t>Welcome to Granville Public School Preschool.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9000" b="0" i="0" u="none" strike="noStrike" cap="none" normalizeH="0" baseline="0" dirty="0">
                <a:ln>
                  <a:noFill/>
                </a:ln>
                <a:solidFill>
                  <a:schemeClr val="tx1"/>
                </a:solidFill>
                <a:effectLst/>
                <a:latin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1" i="0" u="sng" strike="noStrike" cap="none" normalizeH="0" baseline="0" dirty="0">
                <a:ln>
                  <a:noFill/>
                </a:ln>
                <a:solidFill>
                  <a:srgbClr val="990033"/>
                </a:solidFill>
                <a:effectLst/>
                <a:latin typeface="Sagona Book" panose="02020503050505020204" pitchFamily="18" charset="0"/>
              </a:rPr>
              <a:t>Parent Information Book</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5D1E79EB-B80F-C694-0DC1-54288879DD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7262" y="1620610"/>
            <a:ext cx="2657475" cy="14382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3F2DBB60-0D1C-B2DD-0024-369BF6FF49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07236" y="1300843"/>
            <a:ext cx="3200400" cy="26955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199E430C-C544-0FB6-1721-336FD0433C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9125" y="3996418"/>
            <a:ext cx="3486150" cy="26098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5ABE195D-7176-A4A4-1505-A6BD1D557D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11686" y="3429000"/>
            <a:ext cx="2419350" cy="3228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3577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6768AE-C125-5643-CF12-BFF93424B1A9}"/>
              </a:ext>
            </a:extLst>
          </p:cNvPr>
          <p:cNvSpPr txBox="1"/>
          <p:nvPr/>
        </p:nvSpPr>
        <p:spPr>
          <a:xfrm>
            <a:off x="63375" y="507544"/>
            <a:ext cx="9073835" cy="6350456"/>
          </a:xfrm>
          <a:prstGeom prst="rect">
            <a:avLst/>
          </a:prstGeom>
          <a:noFill/>
        </p:spPr>
        <p:txBody>
          <a:bodyPr wrap="square">
            <a:spAutoFit/>
          </a:bodyPr>
          <a:lstStyle/>
          <a:p>
            <a:pPr rtl="0">
              <a:spcBef>
                <a:spcPts val="0"/>
              </a:spcBef>
              <a:spcAft>
                <a:spcPts val="800"/>
              </a:spcAft>
            </a:pPr>
            <a:r>
              <a:rPr lang="en-AU" sz="1400" b="0" i="0" u="none" strike="noStrike" dirty="0">
                <a:solidFill>
                  <a:srgbClr val="000000"/>
                </a:solidFill>
                <a:effectLst/>
                <a:latin typeface="Century Gothic" panose="020B0502020202020204" pitchFamily="34" charset="0"/>
              </a:rPr>
              <a:t>The daily routine allows for long uninterrupted periods of play for children to explore, discover, create, and imagine. Planned large and small group sessions occur during the day and are rich in literacy, mathematics, social skills and music and movement activities. Play is an essential part of a child’s learning.</a:t>
            </a:r>
            <a:endParaRPr lang="en-AU" sz="1400" b="0" dirty="0">
              <a:effectLst/>
            </a:endParaRPr>
          </a:p>
          <a:p>
            <a:pPr rtl="0">
              <a:spcBef>
                <a:spcPts val="0"/>
              </a:spcBef>
              <a:spcAft>
                <a:spcPts val="800"/>
              </a:spcAft>
            </a:pPr>
            <a:br>
              <a:rPr lang="en-AU" sz="1400" b="0" dirty="0">
                <a:effectLst/>
              </a:rPr>
            </a:br>
            <a:r>
              <a:rPr lang="en-AU" sz="1400" b="0" i="0" u="none" strike="noStrike" dirty="0">
                <a:solidFill>
                  <a:srgbClr val="000000"/>
                </a:solidFill>
                <a:effectLst/>
                <a:latin typeface="Century Gothic" panose="020B0502020202020204" pitchFamily="34" charset="0"/>
              </a:rPr>
              <a:t>9:00am       Children arrive, place belongings in own locker. </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                    Morning group time</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9:30am       Indoor and Outdoor play </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10:45am     Teacher led Group time. </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11:15am      Lunch</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11:45am     Music / Sport / Library</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12:30pm      Outdoor play </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1:00pm       Teacher led Group time (music/stories/circle games/yoga)</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1:15pm        Afternoon Tea</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1:45pm         Indoor play </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2:45pm         Preschool finishes </a:t>
            </a:r>
            <a:br>
              <a:rPr lang="en-AU" sz="1400" b="0" i="0" u="none" strike="noStrike" dirty="0">
                <a:solidFill>
                  <a:srgbClr val="000000"/>
                </a:solidFill>
                <a:effectLst/>
                <a:latin typeface="Century Gothic" panose="020B0502020202020204" pitchFamily="34" charset="0"/>
              </a:rPr>
            </a:br>
            <a:br>
              <a:rPr lang="en-AU" sz="1400" b="0" i="0" u="none" strike="noStrike" dirty="0">
                <a:solidFill>
                  <a:srgbClr val="000000"/>
                </a:solidFill>
                <a:effectLst/>
                <a:latin typeface="Century Gothic" panose="020B0502020202020204" pitchFamily="34" charset="0"/>
              </a:rPr>
            </a:br>
            <a:endParaRPr lang="en-AU" sz="1400" b="0" dirty="0">
              <a:effectLst/>
            </a:endParaRPr>
          </a:p>
          <a:p>
            <a:pPr rtl="0">
              <a:spcBef>
                <a:spcPts val="0"/>
              </a:spcBef>
              <a:spcAft>
                <a:spcPts val="800"/>
              </a:spcAft>
            </a:pPr>
            <a:r>
              <a:rPr lang="en-AU" sz="1400" b="0" i="1" u="none" strike="noStrike" dirty="0">
                <a:solidFill>
                  <a:srgbClr val="000000"/>
                </a:solidFill>
                <a:effectLst/>
                <a:latin typeface="Century Gothic" panose="020B0502020202020204" pitchFamily="34" charset="0"/>
              </a:rPr>
              <a:t>Our daily routine is flexible and may change in response to children’s interest, weather or special events.</a:t>
            </a:r>
            <a:r>
              <a:rPr lang="en-AU" sz="1400" b="0" i="0" u="none" strike="noStrike" dirty="0">
                <a:solidFill>
                  <a:srgbClr val="000000"/>
                </a:solidFill>
                <a:effectLst/>
                <a:latin typeface="Century Gothic" panose="020B0502020202020204" pitchFamily="34" charset="0"/>
              </a:rPr>
              <a:t> </a:t>
            </a:r>
            <a:endParaRPr lang="en-AU" sz="1400" b="0" dirty="0">
              <a:effectLst/>
            </a:endParaRPr>
          </a:p>
          <a:p>
            <a:br>
              <a:rPr lang="en-AU" dirty="0"/>
            </a:br>
            <a:endParaRPr lang="en-AU" dirty="0"/>
          </a:p>
        </p:txBody>
      </p:sp>
      <p:pic>
        <p:nvPicPr>
          <p:cNvPr id="5122" name="Picture 2">
            <a:extLst>
              <a:ext uri="{FF2B5EF4-FFF2-40B4-BE49-F238E27FC236}">
                <a16:creationId xmlns:a16="http://schemas.microsoft.com/office/drawing/2014/main" id="{A697EA7C-74D8-261A-D927-D088E8BA34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2541" y="1669374"/>
            <a:ext cx="28194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4404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349B14-ED08-D37E-71A4-24E6148DD133}"/>
              </a:ext>
            </a:extLst>
          </p:cNvPr>
          <p:cNvSpPr txBox="1"/>
          <p:nvPr/>
        </p:nvSpPr>
        <p:spPr>
          <a:xfrm>
            <a:off x="0" y="443620"/>
            <a:ext cx="12293851" cy="4811574"/>
          </a:xfrm>
          <a:prstGeom prst="rect">
            <a:avLst/>
          </a:prstGeom>
          <a:noFill/>
        </p:spPr>
        <p:txBody>
          <a:bodyPr wrap="square">
            <a:spAutoFit/>
          </a:bodyPr>
          <a:lstStyle/>
          <a:p>
            <a:pPr rtl="0">
              <a:spcBef>
                <a:spcPts val="0"/>
              </a:spcBef>
              <a:spcAft>
                <a:spcPts val="800"/>
              </a:spcAft>
            </a:pPr>
            <a:r>
              <a:rPr lang="en-AU" sz="1400" b="0" i="0" u="none" strike="noStrike" dirty="0">
                <a:solidFill>
                  <a:srgbClr val="000000"/>
                </a:solidFill>
                <a:effectLst/>
                <a:latin typeface="Century Gothic" panose="020B0502020202020204" pitchFamily="34" charset="0"/>
              </a:rPr>
              <a:t>All children should have an age-appropriately sized </a:t>
            </a:r>
            <a:r>
              <a:rPr lang="en-AU" sz="1400" b="1" i="0" u="none" strike="noStrike" dirty="0">
                <a:solidFill>
                  <a:srgbClr val="000000"/>
                </a:solidFill>
                <a:effectLst/>
                <a:latin typeface="Century Gothic" panose="020B0502020202020204" pitchFamily="34" charset="0"/>
              </a:rPr>
              <a:t>bag/back-pack</a:t>
            </a:r>
            <a:r>
              <a:rPr lang="en-AU" sz="1400" b="0" i="0" u="none" strike="noStrike" dirty="0">
                <a:solidFill>
                  <a:srgbClr val="000000"/>
                </a:solidFill>
                <a:effectLst/>
                <a:latin typeface="Century Gothic" panose="020B0502020202020204" pitchFamily="34" charset="0"/>
              </a:rPr>
              <a:t> that can fit your child’s healthy lunch box, water bottle and a seasonal change of clothes. </a:t>
            </a:r>
            <a:endParaRPr lang="en-AU" sz="1400" b="0" dirty="0">
              <a:effectLst/>
            </a:endParaRPr>
          </a:p>
          <a:p>
            <a:pPr rtl="0">
              <a:spcBef>
                <a:spcPts val="0"/>
              </a:spcBef>
              <a:spcAft>
                <a:spcPts val="800"/>
              </a:spcAft>
            </a:pPr>
            <a:r>
              <a:rPr lang="en-AU" sz="1400" b="1" i="0" u="none" strike="noStrike" dirty="0">
                <a:solidFill>
                  <a:srgbClr val="990033"/>
                </a:solidFill>
                <a:effectLst/>
                <a:latin typeface="Century Gothic" panose="020B0502020202020204" pitchFamily="34" charset="0"/>
              </a:rPr>
              <a:t>Clothing </a:t>
            </a:r>
            <a:endParaRPr lang="en-AU" sz="1400" b="0" dirty="0">
              <a:effectLst/>
            </a:endParaRP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Please dress your child in comfortable, easily washed play clothes which allow for self-dressing. Clothes should be easy fitting – avoid overalls or pants with belts so that your child can be comfortable and independent in toileting. </a:t>
            </a: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Ensure that your child can put his/her shoes and fasten them – Velcro is ideal. </a:t>
            </a: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As we are involved daily with paint, sand and water and as toilet accidents are not uncommon at this age, we ask that you provide a spare set of clothing.</a:t>
            </a:r>
          </a:p>
          <a:p>
            <a:pPr rtl="0" fontAlgn="base">
              <a:spcBef>
                <a:spcPts val="0"/>
              </a:spcBef>
              <a:spcAft>
                <a:spcPts val="0"/>
              </a:spcAft>
              <a:buFont typeface="Arial" panose="020B0604020202020204" pitchFamily="34" charset="0"/>
              <a:buChar char="•"/>
            </a:pPr>
            <a:r>
              <a:rPr lang="en-AU" sz="1400" b="1" i="0" u="none" strike="noStrike" dirty="0">
                <a:solidFill>
                  <a:srgbClr val="000000"/>
                </a:solidFill>
                <a:effectLst/>
                <a:latin typeface="Century Gothic" panose="020B0502020202020204" pitchFamily="34" charset="0"/>
              </a:rPr>
              <a:t>No thongs, crocs or slip in shoes please! As well, no shoulder straps on shirts or dresses. </a:t>
            </a:r>
            <a:endParaRPr lang="en-AU" sz="1400" b="0" i="0" u="none" strike="noStrike" dirty="0">
              <a:solidFill>
                <a:srgbClr val="000000"/>
              </a:solidFill>
              <a:effectLst/>
              <a:latin typeface="Century Gothic" panose="020B0502020202020204" pitchFamily="34" charset="0"/>
            </a:endParaRPr>
          </a:p>
          <a:p>
            <a:pPr rtl="0" fontAlgn="base">
              <a:spcBef>
                <a:spcPts val="0"/>
              </a:spcBef>
              <a:spcAft>
                <a:spcPts val="0"/>
              </a:spcAft>
              <a:buFont typeface="Arial" panose="020B0604020202020204" pitchFamily="34" charset="0"/>
              <a:buChar char="•"/>
            </a:pPr>
            <a:r>
              <a:rPr lang="en-AU" sz="1400" b="1" i="0" u="none" strike="noStrike" dirty="0">
                <a:solidFill>
                  <a:srgbClr val="000000"/>
                </a:solidFill>
                <a:effectLst/>
                <a:latin typeface="Century Gothic" panose="020B0502020202020204" pitchFamily="34" charset="0"/>
              </a:rPr>
              <a:t>Please make sure your child’s name is clearly marked on ALL their clothing and belongings. </a:t>
            </a:r>
            <a:endParaRPr lang="en-AU" sz="1400" b="0" i="0" u="none" strike="noStrike" dirty="0">
              <a:solidFill>
                <a:srgbClr val="000000"/>
              </a:solidFill>
              <a:effectLst/>
              <a:latin typeface="Century Gothic" panose="020B0502020202020204" pitchFamily="34" charset="0"/>
            </a:endParaRPr>
          </a:p>
          <a:p>
            <a:pPr rtl="0" fontAlgn="base">
              <a:spcBef>
                <a:spcPts val="0"/>
              </a:spcBef>
              <a:spcAft>
                <a:spcPts val="80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Please provide a sun hat with your child’s name clearly marked. Hats should have a wide brim or be legionnaire style. No caps please. The hat will remain at the Preschool.</a:t>
            </a:r>
          </a:p>
          <a:p>
            <a:pPr rtl="0">
              <a:spcBef>
                <a:spcPts val="0"/>
              </a:spcBef>
              <a:spcAft>
                <a:spcPts val="800"/>
              </a:spcAft>
            </a:pPr>
            <a:r>
              <a:rPr lang="en-AU" sz="1400" b="1" i="0" u="none" strike="noStrike" dirty="0">
                <a:solidFill>
                  <a:srgbClr val="990033"/>
                </a:solidFill>
                <a:effectLst/>
                <a:latin typeface="Century Gothic" panose="020B0502020202020204" pitchFamily="34" charset="0"/>
              </a:rPr>
              <a:t>Healthy Lunch and snack </a:t>
            </a:r>
            <a:endParaRPr lang="en-AU" sz="1400" b="0" dirty="0">
              <a:effectLst/>
            </a:endParaRP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Our preschool promotes good nutritional habits for children and staff. We discourage any junk foods and packaged items such as chips, sweets, chocolates, lollies, flavoured milk or sweetened drinks, etc. </a:t>
            </a:r>
            <a:endParaRPr lang="en-AU" sz="1400" b="1" i="0" u="none" strike="noStrike" dirty="0">
              <a:solidFill>
                <a:srgbClr val="000000"/>
              </a:solidFill>
              <a:effectLst/>
              <a:latin typeface="Century Gothic" panose="020B0502020202020204" pitchFamily="34" charset="0"/>
            </a:endParaRP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We recommend that you place an ice pack in your child’s lunch box to keep food at a safe eating temperature. </a:t>
            </a:r>
            <a:endParaRPr lang="en-AU" sz="1400" b="1" i="0" u="none" strike="noStrike" dirty="0">
              <a:solidFill>
                <a:srgbClr val="000000"/>
              </a:solidFill>
              <a:effectLst/>
              <a:latin typeface="Century Gothic" panose="020B0502020202020204" pitchFamily="34" charset="0"/>
            </a:endParaRP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We are unable to heat food up for children. </a:t>
            </a:r>
            <a:endParaRPr lang="en-AU" sz="1400" b="1" i="0" u="none" strike="noStrike" dirty="0">
              <a:solidFill>
                <a:srgbClr val="000000"/>
              </a:solidFill>
              <a:effectLst/>
              <a:latin typeface="Century Gothic" panose="020B0502020202020204" pitchFamily="34" charset="0"/>
            </a:endParaRP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To support and minimise any risk to children with anaphylaxis or allergies, we request that families </a:t>
            </a:r>
            <a:r>
              <a:rPr lang="en-AU" sz="1400" b="1" i="0" u="none" strike="noStrike" dirty="0">
                <a:solidFill>
                  <a:srgbClr val="000000"/>
                </a:solidFill>
                <a:effectLst/>
                <a:latin typeface="Century Gothic" panose="020B0502020202020204" pitchFamily="34" charset="0"/>
              </a:rPr>
              <a:t>refrain from sending any peanut related foods, including Nutella.  </a:t>
            </a:r>
          </a:p>
          <a:p>
            <a:pPr rtl="0" fontAlgn="base">
              <a:spcBef>
                <a:spcPts val="0"/>
              </a:spcBef>
              <a:spcAft>
                <a:spcPts val="0"/>
              </a:spcAft>
              <a:buFont typeface="Arial" panose="020B0604020202020204" pitchFamily="34" charset="0"/>
              <a:buChar char="•"/>
            </a:pPr>
            <a:r>
              <a:rPr lang="en-AU" sz="1400" b="1" i="0" u="none" strike="noStrike" dirty="0">
                <a:solidFill>
                  <a:srgbClr val="000000"/>
                </a:solidFill>
                <a:effectLst/>
                <a:latin typeface="Century Gothic" panose="020B0502020202020204" pitchFamily="34" charset="0"/>
              </a:rPr>
              <a:t>Drink bottle: </a:t>
            </a:r>
            <a:r>
              <a:rPr lang="en-AU" sz="1400" b="0" i="0" u="none" strike="noStrike" dirty="0">
                <a:solidFill>
                  <a:srgbClr val="000000"/>
                </a:solidFill>
                <a:effectLst/>
                <a:latin typeface="Century Gothic" panose="020B0502020202020204" pitchFamily="34" charset="0"/>
              </a:rPr>
              <a:t>Filled with WATER ONLY. Clearly labelled with name. Please do not send cordial, fruit juice in a bottle or in a fruit box. </a:t>
            </a:r>
          </a:p>
        </p:txBody>
      </p:sp>
      <p:pic>
        <p:nvPicPr>
          <p:cNvPr id="6146" name="Picture 2">
            <a:extLst>
              <a:ext uri="{FF2B5EF4-FFF2-40B4-BE49-F238E27FC236}">
                <a16:creationId xmlns:a16="http://schemas.microsoft.com/office/drawing/2014/main" id="{1284D44A-83DF-3163-243D-84F333B48C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614" y="5328200"/>
            <a:ext cx="2047875" cy="1362075"/>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a:extLst>
              <a:ext uri="{FF2B5EF4-FFF2-40B4-BE49-F238E27FC236}">
                <a16:creationId xmlns:a16="http://schemas.microsoft.com/office/drawing/2014/main" id="{88D982A1-9F91-47B2-508D-F6762E818D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11" y="5328200"/>
            <a:ext cx="2495550" cy="1247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8824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ECB948-070A-ABAE-9C3A-205108500D22}"/>
              </a:ext>
            </a:extLst>
          </p:cNvPr>
          <p:cNvSpPr txBox="1"/>
          <p:nvPr/>
        </p:nvSpPr>
        <p:spPr>
          <a:xfrm>
            <a:off x="0" y="183389"/>
            <a:ext cx="12204070" cy="6842899"/>
          </a:xfrm>
          <a:prstGeom prst="rect">
            <a:avLst/>
          </a:prstGeom>
          <a:noFill/>
        </p:spPr>
        <p:txBody>
          <a:bodyPr wrap="square">
            <a:spAutoFit/>
          </a:bodyPr>
          <a:lstStyle/>
          <a:p>
            <a:pPr rtl="0">
              <a:spcBef>
                <a:spcPts val="0"/>
              </a:spcBef>
              <a:spcAft>
                <a:spcPts val="800"/>
              </a:spcAft>
            </a:pPr>
            <a:r>
              <a:rPr lang="en-AU" sz="1400" b="1" i="0" u="none" strike="noStrike" dirty="0">
                <a:solidFill>
                  <a:srgbClr val="990033"/>
                </a:solidFill>
                <a:effectLst/>
                <a:latin typeface="Century Gothic" panose="020B0502020202020204" pitchFamily="34" charset="0"/>
              </a:rPr>
              <a:t>Illness</a:t>
            </a:r>
            <a:endParaRPr lang="en-AU" sz="1400" b="0" dirty="0">
              <a:effectLst/>
            </a:endParaRP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Please do not send sick children to preschool. Sick children often become distressed when away from home and a sick child may infect others. </a:t>
            </a: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Children with any infectious conditions, including gastroenteritis, diarrhoea, vomiting, etc. must stay at home for at least 24 hours. Clearance from a doctor may be required before a child resumes preschool. </a:t>
            </a: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If your child has an infectious illness (e.g. measles, whooping cough, COVID-19, etc.), please notify the preschool immediately. </a:t>
            </a: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Supervision occurs at all times at preschool, but accidents may still occur. First aid and comfort will be given to your child by a staff member. Details of all accidents are recorded, and parents will be asked to sign the form upon collection of the child.  </a:t>
            </a: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In the event of a serious accident or if your child becomes sick during the preschool day, you will be notified to collect your child. </a:t>
            </a:r>
          </a:p>
          <a:p>
            <a:pPr rtl="0">
              <a:spcBef>
                <a:spcPts val="0"/>
              </a:spcBef>
              <a:spcAft>
                <a:spcPts val="800"/>
              </a:spcAft>
            </a:pPr>
            <a:br>
              <a:rPr lang="en-AU" sz="1400" b="0" dirty="0">
                <a:effectLst/>
              </a:rPr>
            </a:br>
            <a:r>
              <a:rPr lang="en-AU" sz="1400" b="1" i="0" u="none" strike="noStrike" dirty="0">
                <a:solidFill>
                  <a:srgbClr val="990033"/>
                </a:solidFill>
                <a:effectLst/>
                <a:latin typeface="Century Gothic" panose="020B0502020202020204" pitchFamily="34" charset="0"/>
              </a:rPr>
              <a:t>Immunisation</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The Department of Health asks that all children be immunised. A copy of your child’s immunisation history statement will be required prior to enrolment in the Preschool. </a:t>
            </a:r>
            <a:r>
              <a:rPr lang="en-AU" sz="1400" b="1" i="0" u="none" strike="noStrike" dirty="0">
                <a:solidFill>
                  <a:srgbClr val="000000"/>
                </a:solidFill>
                <a:effectLst/>
                <a:latin typeface="Century Gothic" panose="020B0502020202020204" pitchFamily="34" charset="0"/>
              </a:rPr>
              <a:t>If your child is not immunised, they cannot be included in our program.</a:t>
            </a:r>
            <a:r>
              <a:rPr lang="en-AU" sz="1400" b="0" i="0" u="none" strike="noStrike" dirty="0">
                <a:solidFill>
                  <a:srgbClr val="000000"/>
                </a:solidFill>
                <a:effectLst/>
                <a:latin typeface="Century Gothic" panose="020B0502020202020204" pitchFamily="34" charset="0"/>
              </a:rPr>
              <a:t> </a:t>
            </a:r>
            <a:endParaRPr lang="en-AU" sz="1400" b="0" dirty="0">
              <a:effectLst/>
            </a:endParaRPr>
          </a:p>
          <a:p>
            <a:pPr rtl="0">
              <a:spcBef>
                <a:spcPts val="0"/>
              </a:spcBef>
              <a:spcAft>
                <a:spcPts val="0"/>
              </a:spcAft>
            </a:pPr>
            <a:r>
              <a:rPr lang="en-AU" sz="1400" b="1" i="0" u="none" strike="noStrike" dirty="0">
                <a:solidFill>
                  <a:srgbClr val="990033"/>
                </a:solidFill>
                <a:effectLst/>
                <a:latin typeface="Century Gothic" panose="020B0502020202020204" pitchFamily="34" charset="0"/>
              </a:rPr>
              <a:t>Medication </a:t>
            </a:r>
            <a:endParaRPr lang="en-AU" sz="1400" b="0" dirty="0">
              <a:effectLst/>
            </a:endParaRP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If your child is required to take any prescribed medication during preschool hours, the medication must be given to the preschool teacher in its original packaging with the directions of use. You will need to sign a consent form detailing the medication, dosage and method of administration that gives permission for the medication to be administered by the preschool staff.  </a:t>
            </a: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We are not permitted to give children any non-prescribed medication such as Panadol, Nurofen, cough medicine, etc. </a:t>
            </a:r>
          </a:p>
          <a:p>
            <a:pPr rtl="0">
              <a:spcBef>
                <a:spcPts val="0"/>
              </a:spcBef>
              <a:spcAft>
                <a:spcPts val="800"/>
              </a:spcAft>
            </a:pPr>
            <a:br>
              <a:rPr lang="en-AU" sz="1400" b="0" dirty="0">
                <a:effectLst/>
              </a:rPr>
            </a:br>
            <a:r>
              <a:rPr lang="en-AU" sz="1400" b="1" i="0" u="none" strike="noStrike" dirty="0">
                <a:solidFill>
                  <a:srgbClr val="990033"/>
                </a:solidFill>
                <a:effectLst/>
                <a:latin typeface="Century Gothic" panose="020B0502020202020204" pitchFamily="34" charset="0"/>
              </a:rPr>
              <a:t>Allergies </a:t>
            </a:r>
            <a:endParaRPr lang="en-AU" sz="1400" b="0" dirty="0">
              <a:effectLst/>
            </a:endParaRPr>
          </a:p>
          <a:p>
            <a:pPr rtl="0">
              <a:spcBef>
                <a:spcPts val="0"/>
              </a:spcBef>
              <a:spcAft>
                <a:spcPts val="800"/>
              </a:spcAft>
            </a:pPr>
            <a:r>
              <a:rPr lang="en-AU" sz="1400" b="1" i="0" u="none" strike="noStrike" dirty="0">
                <a:solidFill>
                  <a:srgbClr val="000000"/>
                </a:solidFill>
                <a:effectLst/>
                <a:latin typeface="Century Gothic" panose="020B0502020202020204" pitchFamily="34" charset="0"/>
              </a:rPr>
              <a:t>You must inform the Preschool if your child is allergic to any foods or is at risk of anaphylaxis. </a:t>
            </a:r>
            <a:r>
              <a:rPr lang="en-AU" sz="1400" b="0" i="0" u="none" strike="noStrike" dirty="0">
                <a:solidFill>
                  <a:srgbClr val="000000"/>
                </a:solidFill>
                <a:effectLst/>
                <a:latin typeface="Century Gothic" panose="020B0502020202020204" pitchFamily="34" charset="0"/>
              </a:rPr>
              <a:t>In order to provide a safe environment, all parents are reminded not to send any food that contains nuts. An ACTION PLAN</a:t>
            </a:r>
            <a:r>
              <a:rPr lang="en-AU" sz="1400" b="1" i="0" u="none" strike="noStrike" dirty="0">
                <a:solidFill>
                  <a:srgbClr val="000000"/>
                </a:solidFill>
                <a:effectLst/>
                <a:latin typeface="Century Gothic" panose="020B0502020202020204" pitchFamily="34" charset="0"/>
              </a:rPr>
              <a:t> </a:t>
            </a:r>
            <a:r>
              <a:rPr lang="en-AU" sz="1400" b="0" i="0" u="none" strike="noStrike" dirty="0">
                <a:solidFill>
                  <a:srgbClr val="000000"/>
                </a:solidFill>
                <a:effectLst/>
                <a:latin typeface="Century Gothic" panose="020B0502020202020204" pitchFamily="34" charset="0"/>
              </a:rPr>
              <a:t>signed by a doctor must be provided before your child can attend preschool. There are other forms required by the preschool and the Preschool Teacher will liaise with you about them. </a:t>
            </a:r>
            <a:endParaRPr lang="en-AU" sz="1400" b="0" dirty="0">
              <a:effectLst/>
            </a:endParaRPr>
          </a:p>
          <a:p>
            <a:pPr rtl="0">
              <a:spcBef>
                <a:spcPts val="0"/>
              </a:spcBef>
              <a:spcAft>
                <a:spcPts val="800"/>
              </a:spcAft>
            </a:pPr>
            <a:r>
              <a:rPr lang="en-AU" sz="1400" b="1" i="0" u="none" strike="noStrike" dirty="0">
                <a:solidFill>
                  <a:srgbClr val="990033"/>
                </a:solidFill>
                <a:effectLst/>
                <a:latin typeface="Century Gothic" panose="020B0502020202020204" pitchFamily="34" charset="0"/>
              </a:rPr>
              <a:t>Asthma </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If your child suffers from any form of Asthma, the Preschool MUST be provided with an ASTHMA PLAN signed by a doctor before your child can attend preschool. Medications are also required to be kept at preschool. </a:t>
            </a:r>
            <a:endParaRPr lang="en-AU" sz="1400" b="0" dirty="0">
              <a:effectLst/>
            </a:endParaRPr>
          </a:p>
          <a:p>
            <a:br>
              <a:rPr lang="en-AU" sz="1400" dirty="0"/>
            </a:br>
            <a:endParaRPr lang="en-AU" sz="1400" dirty="0"/>
          </a:p>
        </p:txBody>
      </p:sp>
    </p:spTree>
    <p:extLst>
      <p:ext uri="{BB962C8B-B14F-4D97-AF65-F5344CB8AC3E}">
        <p14:creationId xmlns:p14="http://schemas.microsoft.com/office/powerpoint/2010/main" val="1825202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D7D92C4-33C4-DF9C-3999-4590868DB399}"/>
              </a:ext>
            </a:extLst>
          </p:cNvPr>
          <p:cNvSpPr>
            <a:spLocks noChangeArrowheads="1"/>
          </p:cNvSpPr>
          <p:nvPr/>
        </p:nvSpPr>
        <p:spPr bwMode="auto">
          <a:xfrm>
            <a:off x="259234" y="323614"/>
            <a:ext cx="11077071" cy="6047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990033"/>
                </a:solidFill>
                <a:effectLst/>
                <a:latin typeface="Century Gothic" panose="020B0502020202020204" pitchFamily="34" charset="0"/>
              </a:rPr>
              <a:t>                                Communication </a:t>
            </a:r>
            <a:r>
              <a:rPr kumimoji="0" lang="en-US" altLang="en-US" sz="900" b="0" i="0" u="none" strike="noStrike" cap="none" normalizeH="0" baseline="0" dirty="0">
                <a:ln>
                  <a:noFill/>
                </a:ln>
                <a:solidFill>
                  <a:schemeClr val="tx1"/>
                </a:solidFill>
                <a:effectLst/>
              </a:rPr>
              <a:t>  </a:t>
            </a:r>
            <a:r>
              <a:rPr kumimoji="0" lang="en-US" altLang="en-US" sz="70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000000"/>
                </a:solidFill>
                <a:effectLst/>
                <a:latin typeface="Century Gothic" panose="020B0502020202020204" pitchFamily="34" charset="0"/>
              </a:rPr>
              <a:t>Each child’s name is on a ‘Communication Pocket” situated on a door in the foyer. This is where any notes or information will be placed. </a:t>
            </a:r>
          </a:p>
          <a:p>
            <a:pPr marL="0" marR="0" lvl="0" indent="0" algn="ctr"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a:ln>
                  <a:noFill/>
                </a:ln>
                <a:solidFill>
                  <a:srgbClr val="000000"/>
                </a:solidFill>
                <a:effectLst/>
                <a:latin typeface="Century Gothic" panose="020B0502020202020204" pitchFamily="34" charset="0"/>
              </a:rPr>
              <a:t>It is important that you check this regularly.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000000"/>
                </a:solidFill>
                <a:effectLst/>
                <a:latin typeface="Century Gothic" panose="020B0502020202020204" pitchFamily="34" charset="0"/>
              </a:rPr>
              <a:t>We </a:t>
            </a:r>
            <a:r>
              <a:rPr kumimoji="0" lang="en-US" altLang="en-US" sz="1200" b="0" i="0" u="none" strike="noStrike" cap="none" normalizeH="0" baseline="0" dirty="0" err="1">
                <a:ln>
                  <a:noFill/>
                </a:ln>
                <a:solidFill>
                  <a:srgbClr val="000000"/>
                </a:solidFill>
                <a:effectLst/>
                <a:latin typeface="Century Gothic" panose="020B0502020202020204" pitchFamily="34" charset="0"/>
              </a:rPr>
              <a:t>utilise</a:t>
            </a:r>
            <a:r>
              <a:rPr kumimoji="0" lang="en-US" altLang="en-US" sz="1200" b="0" i="0" u="none" strike="noStrike" cap="none" normalizeH="0" baseline="0" dirty="0">
                <a:ln>
                  <a:noFill/>
                </a:ln>
                <a:solidFill>
                  <a:srgbClr val="000000"/>
                </a:solidFill>
                <a:effectLst/>
                <a:latin typeface="Century Gothic" panose="020B0502020202020204" pitchFamily="34" charset="0"/>
              </a:rPr>
              <a:t> Seesaw to capture and reflect on aspects of your child’s learning. This includes sharing your child’s learning though photos and videos.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2100" b="0" i="0" u="none" strike="noStrike" cap="none" normalizeH="0" baseline="0" dirty="0">
                <a:ln>
                  <a:noFill/>
                </a:ln>
                <a:solidFill>
                  <a:schemeClr val="tx1"/>
                </a:solidFill>
                <a:effectLst/>
                <a:latin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990033"/>
                </a:solidFill>
                <a:effectLst/>
                <a:latin typeface="Century Gothic" panose="020B0502020202020204" pitchFamily="34" charset="0"/>
              </a:rPr>
              <a:t>Concerns or Complaints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000000"/>
                </a:solidFill>
                <a:effectLst/>
                <a:latin typeface="Century Gothic" panose="020B0502020202020204" pitchFamily="34" charset="0"/>
              </a:rPr>
              <a:t>Should you have any specific concerns regarding your child, please make an appointment with the teacher for an interview. </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000000"/>
                </a:solidFill>
                <a:effectLst/>
                <a:latin typeface="Century Gothic" panose="020B0502020202020204" pitchFamily="34" charset="0"/>
              </a:rPr>
              <a:t>Complaints will be dealt with confidentially, fairly, and promptly in accordance with the NSW Department of Education’s </a:t>
            </a:r>
          </a:p>
          <a:p>
            <a:pPr marL="0" marR="0" lvl="0" indent="0" algn="ctr"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a:ln>
                  <a:noFill/>
                </a:ln>
                <a:solidFill>
                  <a:srgbClr val="000000"/>
                </a:solidFill>
                <a:effectLst/>
                <a:latin typeface="Century Gothic" panose="020B0502020202020204" pitchFamily="34" charset="0"/>
              </a:rPr>
              <a:t>Complaints Handling Policy and Procedures.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entury Gothic" panose="020B0502020202020204" pitchFamily="34" charset="0"/>
              </a:rPr>
              <a:t>The following is offered as the first point of contact regarding areas of compliment or complaint: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0" i="1" u="none" strike="noStrike" cap="none" normalizeH="0" baseline="0" dirty="0">
                <a:ln>
                  <a:noFill/>
                </a:ln>
                <a:solidFill>
                  <a:srgbClr val="000000"/>
                </a:solidFill>
                <a:effectLst/>
                <a:latin typeface="Century Gothic" panose="020B0502020202020204" pitchFamily="34" charset="0"/>
              </a:rPr>
              <a:t>Child’s progress, learning, development and wellbeing – </a:t>
            </a:r>
            <a:r>
              <a:rPr kumimoji="0" lang="en-US" altLang="en-US" sz="1100" b="1" i="1" u="none" strike="noStrike" cap="none" normalizeH="0" baseline="0" dirty="0">
                <a:ln>
                  <a:noFill/>
                </a:ln>
                <a:solidFill>
                  <a:srgbClr val="000000"/>
                </a:solidFill>
                <a:effectLst/>
                <a:latin typeface="Century Gothic" panose="020B0502020202020204" pitchFamily="34" charset="0"/>
              </a:rPr>
              <a:t>Preschool teacher</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0" i="1" u="none" strike="noStrike" cap="none" normalizeH="0" baseline="0" dirty="0">
                <a:ln>
                  <a:noFill/>
                </a:ln>
                <a:solidFill>
                  <a:srgbClr val="000000"/>
                </a:solidFill>
                <a:effectLst/>
                <a:latin typeface="Century Gothic" panose="020B0502020202020204" pitchFamily="34" charset="0"/>
              </a:rPr>
              <a:t>Preschool </a:t>
            </a:r>
            <a:r>
              <a:rPr kumimoji="0" lang="en-US" altLang="en-US" sz="1100" b="0" i="1" u="none" strike="noStrike" cap="none" normalizeH="0" baseline="0" dirty="0" err="1">
                <a:ln>
                  <a:noFill/>
                </a:ln>
                <a:solidFill>
                  <a:srgbClr val="000000"/>
                </a:solidFill>
                <a:effectLst/>
                <a:latin typeface="Century Gothic" panose="020B0502020202020204" pitchFamily="34" charset="0"/>
              </a:rPr>
              <a:t>Organisation</a:t>
            </a:r>
            <a:r>
              <a:rPr kumimoji="0" lang="en-US" altLang="en-US" sz="1100" b="0" i="1" u="none" strike="noStrike" cap="none" normalizeH="0" baseline="0" dirty="0">
                <a:ln>
                  <a:noFill/>
                </a:ln>
                <a:solidFill>
                  <a:srgbClr val="000000"/>
                </a:solidFill>
                <a:effectLst/>
                <a:latin typeface="Century Gothic" panose="020B0502020202020204" pitchFamily="34" charset="0"/>
              </a:rPr>
              <a:t> – </a:t>
            </a:r>
            <a:r>
              <a:rPr kumimoji="0" lang="en-US" altLang="en-US" sz="1100" b="1" i="1" u="none" strike="noStrike" cap="none" normalizeH="0" baseline="0" dirty="0">
                <a:ln>
                  <a:noFill/>
                </a:ln>
                <a:solidFill>
                  <a:srgbClr val="000000"/>
                </a:solidFill>
                <a:effectLst/>
                <a:latin typeface="Century Gothic" panose="020B0502020202020204" pitchFamily="34" charset="0"/>
              </a:rPr>
              <a:t>Preschool Teacher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0" i="1" u="none" strike="noStrike" cap="none" normalizeH="0" baseline="0" dirty="0">
                <a:ln>
                  <a:noFill/>
                </a:ln>
                <a:solidFill>
                  <a:srgbClr val="000000"/>
                </a:solidFill>
                <a:effectLst/>
                <a:latin typeface="Century Gothic" panose="020B0502020202020204" pitchFamily="34" charset="0"/>
              </a:rPr>
              <a:t>General Enquiries (school contributions– </a:t>
            </a:r>
            <a:r>
              <a:rPr kumimoji="0" lang="en-US" altLang="en-US" sz="1100" b="1" i="1" u="none" strike="noStrike" cap="none" normalizeH="0" baseline="0" dirty="0">
                <a:ln>
                  <a:noFill/>
                </a:ln>
                <a:solidFill>
                  <a:srgbClr val="000000"/>
                </a:solidFill>
                <a:effectLst/>
                <a:latin typeface="Century Gothic" panose="020B0502020202020204" pitchFamily="34" charset="0"/>
              </a:rPr>
              <a:t>Preschool Administration Officer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0" i="1" u="none" strike="noStrike" cap="none" normalizeH="0" baseline="0" dirty="0">
                <a:ln>
                  <a:noFill/>
                </a:ln>
                <a:solidFill>
                  <a:srgbClr val="000000"/>
                </a:solidFill>
                <a:effectLst/>
                <a:latin typeface="Century Gothic" panose="020B0502020202020204" pitchFamily="34" charset="0"/>
              </a:rPr>
              <a:t>Child Protection/misconduct issues – </a:t>
            </a:r>
            <a:r>
              <a:rPr kumimoji="0" lang="en-US" altLang="en-US" sz="1100" b="1" i="1" u="none" strike="noStrike" cap="none" normalizeH="0" baseline="0" dirty="0">
                <a:ln>
                  <a:noFill/>
                </a:ln>
                <a:solidFill>
                  <a:srgbClr val="000000"/>
                </a:solidFill>
                <a:effectLst/>
                <a:latin typeface="Century Gothic" panose="020B0502020202020204" pitchFamily="34" charset="0"/>
              </a:rPr>
              <a:t>Preschool teacher</a:t>
            </a:r>
            <a:r>
              <a:rPr kumimoji="0" lang="en-US" altLang="en-US" sz="1100" b="0" i="1" u="none" strike="noStrike" cap="none" normalizeH="0" baseline="0" dirty="0">
                <a:ln>
                  <a:noFill/>
                </a:ln>
                <a:solidFill>
                  <a:srgbClr val="000000"/>
                </a:solidFill>
                <a:effectLst/>
                <a:latin typeface="Century Gothic" panose="020B0502020202020204" pitchFamily="34" charset="0"/>
              </a:rPr>
              <a:t> / </a:t>
            </a:r>
            <a:r>
              <a:rPr kumimoji="0" lang="en-US" altLang="en-US" sz="1100" b="1" i="1" u="none" strike="noStrike" cap="none" normalizeH="0" baseline="0" dirty="0">
                <a:ln>
                  <a:noFill/>
                </a:ln>
                <a:solidFill>
                  <a:srgbClr val="000000"/>
                </a:solidFill>
                <a:effectLst/>
                <a:latin typeface="Century Gothic" panose="020B0502020202020204" pitchFamily="34" charset="0"/>
              </a:rPr>
              <a:t>Principal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000000"/>
                </a:solidFill>
                <a:effectLst/>
                <a:latin typeface="Century Gothic" panose="020B0502020202020204" pitchFamily="34" charset="0"/>
              </a:rPr>
              <a:t>To lodge a complaint higher than the school principal, contact the Early Childhood Education Directorate (ECED).  </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000000"/>
                </a:solidFill>
                <a:effectLst/>
                <a:latin typeface="Century Gothic" panose="020B0502020202020204" pitchFamily="34" charset="0"/>
              </a:rPr>
              <a:t>Complaints for the breach of regulations are to be made to the regulatory authority Quality Assurance and Regulatory Services (QARS),</a:t>
            </a:r>
          </a:p>
          <a:p>
            <a:pPr marL="0" marR="0" lvl="0" indent="0" algn="ctr"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a:ln>
                  <a:noFill/>
                </a:ln>
                <a:solidFill>
                  <a:srgbClr val="000000"/>
                </a:solidFill>
                <a:effectLst/>
                <a:latin typeface="Century Gothic" panose="020B0502020202020204" pitchFamily="34" charset="0"/>
              </a:rPr>
              <a:t> NSW Department of Education - Phone: 1800619 113.</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7170" name="Picture 2">
            <a:extLst>
              <a:ext uri="{FF2B5EF4-FFF2-40B4-BE49-F238E27FC236}">
                <a16:creationId xmlns:a16="http://schemas.microsoft.com/office/drawing/2014/main" id="{4F334C25-5E27-6863-DA4A-51223BCD77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0468151" y="3920150"/>
            <a:ext cx="1495425" cy="1123950"/>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a:extLst>
              <a:ext uri="{FF2B5EF4-FFF2-40B4-BE49-F238E27FC236}">
                <a16:creationId xmlns:a16="http://schemas.microsoft.com/office/drawing/2014/main" id="{76707A9E-AA5C-DD7F-C6B2-90D4FA945C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07231" y="2766949"/>
            <a:ext cx="981075" cy="333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9599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0B386A1-0160-C00E-D925-0A91760402AB}"/>
              </a:ext>
            </a:extLst>
          </p:cNvPr>
          <p:cNvSpPr txBox="1"/>
          <p:nvPr/>
        </p:nvSpPr>
        <p:spPr>
          <a:xfrm>
            <a:off x="143346" y="1561822"/>
            <a:ext cx="11905307" cy="3734356"/>
          </a:xfrm>
          <a:prstGeom prst="rect">
            <a:avLst/>
          </a:prstGeom>
          <a:noFill/>
        </p:spPr>
        <p:txBody>
          <a:bodyPr wrap="square">
            <a:spAutoFit/>
          </a:bodyPr>
          <a:lstStyle/>
          <a:p>
            <a:pPr rtl="0">
              <a:spcBef>
                <a:spcPts val="0"/>
              </a:spcBef>
              <a:spcAft>
                <a:spcPts val="800"/>
              </a:spcAft>
            </a:pPr>
            <a:r>
              <a:rPr lang="en-AU" sz="1400" b="1" i="0" u="none" strike="noStrike" dirty="0">
                <a:solidFill>
                  <a:srgbClr val="990033"/>
                </a:solidFill>
                <a:effectLst/>
                <a:latin typeface="Century Gothic" panose="020B0502020202020204" pitchFamily="34" charset="0"/>
              </a:rPr>
              <a:t>Custody</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The Preschool is to be advised in writing of any custody or alternate living arrangements and copies of legal documents are to be provided. Should there be alterations to these arrangements at any time, the Preschool should be informed immediately.</a:t>
            </a:r>
            <a:endParaRPr lang="en-AU" sz="1400" b="0" dirty="0">
              <a:effectLst/>
            </a:endParaRPr>
          </a:p>
          <a:p>
            <a:pPr rtl="0">
              <a:spcBef>
                <a:spcPts val="0"/>
              </a:spcBef>
              <a:spcAft>
                <a:spcPts val="800"/>
              </a:spcAft>
            </a:pPr>
            <a:r>
              <a:rPr lang="en-AU" sz="1400" b="1" i="0" u="none" strike="noStrike" dirty="0">
                <a:solidFill>
                  <a:srgbClr val="990033"/>
                </a:solidFill>
                <a:effectLst/>
                <a:latin typeface="Century Gothic" panose="020B0502020202020204" pitchFamily="34" charset="0"/>
              </a:rPr>
              <a:t>Parent Involvement </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At Granville Public School Preschool, recognise that parents are the experts when it comes to knowing their children and their likes and interests. Sharing, communicating, and participating in the preschool program creates a valued partnership between families and the preschool staff.</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If you have a special interest, play a musical instrument, or would like to read a children’s story in your home language, please come and speak to the Preschool educators – we would love to have your input.</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Throughout the year we organise excursions and need the support of families to help on these occasions.  </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Each term we organise a “</a:t>
            </a:r>
            <a:r>
              <a:rPr lang="en-AU" sz="1400" b="1" i="1" u="none" strike="noStrike" dirty="0">
                <a:solidFill>
                  <a:srgbClr val="000000"/>
                </a:solidFill>
                <a:effectLst/>
                <a:latin typeface="Century Gothic" panose="020B0502020202020204" pitchFamily="34" charset="0"/>
              </a:rPr>
              <a:t>Do Drop In Morning”</a:t>
            </a:r>
            <a:r>
              <a:rPr lang="en-AU" sz="1400" b="0" i="0" u="none" strike="noStrike" dirty="0">
                <a:solidFill>
                  <a:srgbClr val="000000"/>
                </a:solidFill>
                <a:effectLst/>
                <a:latin typeface="Century Gothic" panose="020B0502020202020204" pitchFamily="34" charset="0"/>
              </a:rPr>
              <a:t> when we invite our families to spend some time in their child’s preschool. </a:t>
            </a:r>
            <a:endParaRPr lang="en-AU" sz="1400" b="0" dirty="0">
              <a:effectLst/>
            </a:endParaRPr>
          </a:p>
          <a:p>
            <a:br>
              <a:rPr lang="en-AU" dirty="0"/>
            </a:br>
            <a:endParaRPr lang="en-AU" dirty="0"/>
          </a:p>
        </p:txBody>
      </p:sp>
    </p:spTree>
    <p:extLst>
      <p:ext uri="{BB962C8B-B14F-4D97-AF65-F5344CB8AC3E}">
        <p14:creationId xmlns:p14="http://schemas.microsoft.com/office/powerpoint/2010/main" val="2230889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8995726-63B5-25EA-F87A-08FAEE2ACA2B}"/>
              </a:ext>
            </a:extLst>
          </p:cNvPr>
          <p:cNvSpPr txBox="1"/>
          <p:nvPr/>
        </p:nvSpPr>
        <p:spPr>
          <a:xfrm>
            <a:off x="63375" y="1084768"/>
            <a:ext cx="12204070" cy="4688463"/>
          </a:xfrm>
          <a:prstGeom prst="rect">
            <a:avLst/>
          </a:prstGeom>
          <a:noFill/>
        </p:spPr>
        <p:txBody>
          <a:bodyPr wrap="square">
            <a:spAutoFit/>
          </a:bodyPr>
          <a:lstStyle/>
          <a:p>
            <a:pPr rtl="0">
              <a:spcBef>
                <a:spcPts val="0"/>
              </a:spcBef>
              <a:spcAft>
                <a:spcPts val="800"/>
              </a:spcAft>
            </a:pPr>
            <a:r>
              <a:rPr lang="en-AU" sz="1400" b="1" i="0" u="none" strike="noStrike" dirty="0">
                <a:solidFill>
                  <a:srgbClr val="990033"/>
                </a:solidFill>
                <a:effectLst/>
                <a:latin typeface="Century Gothic" panose="020B0502020202020204" pitchFamily="34" charset="0"/>
              </a:rPr>
              <a:t>Sunscreen </a:t>
            </a:r>
            <a:endParaRPr lang="en-AU" sz="1400" b="0" dirty="0">
              <a:effectLst/>
            </a:endParaRP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We are a “Sun Smart” preschool. You may wish to apply sunscreen before coming to preschool. Sunscreen will be applied at preschool at arrival times during the months of February through to May and then again September to December. </a:t>
            </a:r>
            <a:endParaRPr lang="en-AU" sz="1400" b="1" i="0" u="none" strike="noStrike" dirty="0">
              <a:solidFill>
                <a:srgbClr val="000000"/>
              </a:solidFill>
              <a:effectLst/>
              <a:latin typeface="Century Gothic" panose="020B0502020202020204" pitchFamily="34" charset="0"/>
            </a:endParaRPr>
          </a:p>
          <a:p>
            <a:pPr rtl="0" fontAlgn="base">
              <a:spcBef>
                <a:spcPts val="0"/>
              </a:spcBef>
              <a:spcAft>
                <a:spcPts val="80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Sunscreen is available for reapplication throughout the day if needed. </a:t>
            </a:r>
            <a:endParaRPr lang="en-AU" sz="1400" b="1" i="0" u="none" strike="noStrike" dirty="0">
              <a:solidFill>
                <a:srgbClr val="000000"/>
              </a:solidFill>
              <a:effectLst/>
              <a:latin typeface="Century Gothic" panose="020B0502020202020204" pitchFamily="34" charset="0"/>
            </a:endParaRPr>
          </a:p>
          <a:p>
            <a:pPr rtl="0">
              <a:spcBef>
                <a:spcPts val="0"/>
              </a:spcBef>
              <a:spcAft>
                <a:spcPts val="800"/>
              </a:spcAft>
            </a:pPr>
            <a:br>
              <a:rPr lang="en-AU" sz="1400" b="0" dirty="0">
                <a:effectLst/>
              </a:rPr>
            </a:br>
            <a:r>
              <a:rPr lang="en-AU" sz="1400" b="1" i="0" u="none" strike="noStrike" dirty="0">
                <a:solidFill>
                  <a:srgbClr val="990033"/>
                </a:solidFill>
                <a:effectLst/>
                <a:latin typeface="Century Gothic" panose="020B0502020202020204" pitchFamily="34" charset="0"/>
              </a:rPr>
              <a:t>Rest Time </a:t>
            </a:r>
            <a:endParaRPr lang="en-AU" sz="1400" b="0" dirty="0">
              <a:effectLst/>
            </a:endParaRP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Preschool does not enforce a scheduled rest time; however, Stretcher beds are available for children who require or request a sleep.  </a:t>
            </a:r>
          </a:p>
          <a:p>
            <a:pPr rtl="0" fontAlgn="base">
              <a:spcBef>
                <a:spcPts val="0"/>
              </a:spcBef>
              <a:spcAft>
                <a:spcPts val="80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Quiet areas are available throughout the day – both indoors and outdoors for children to rest or relax in. </a:t>
            </a:r>
          </a:p>
          <a:p>
            <a:pPr rtl="0">
              <a:spcBef>
                <a:spcPts val="0"/>
              </a:spcBef>
              <a:spcAft>
                <a:spcPts val="800"/>
              </a:spcAft>
            </a:pPr>
            <a:br>
              <a:rPr lang="en-AU" sz="1400" b="0" dirty="0">
                <a:effectLst/>
              </a:rPr>
            </a:br>
            <a:r>
              <a:rPr lang="en-AU" sz="1400" b="1" i="0" u="none" strike="noStrike" dirty="0">
                <a:solidFill>
                  <a:srgbClr val="990033"/>
                </a:solidFill>
                <a:effectLst/>
                <a:latin typeface="Century Gothic" panose="020B0502020202020204" pitchFamily="34" charset="0"/>
              </a:rPr>
              <a:t>Rainy Days </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Outdoor learning continues rainy days. We encourage children to bring their raincoats and boots to explore in the outdoor environment. </a:t>
            </a:r>
            <a:endParaRPr lang="en-AU" sz="1400" b="0" dirty="0">
              <a:effectLst/>
            </a:endParaRPr>
          </a:p>
          <a:p>
            <a:pPr rtl="0">
              <a:spcBef>
                <a:spcPts val="0"/>
              </a:spcBef>
              <a:spcAft>
                <a:spcPts val="800"/>
              </a:spcAft>
            </a:pPr>
            <a:br>
              <a:rPr lang="en-AU" sz="1400" b="0" dirty="0">
                <a:effectLst/>
              </a:rPr>
            </a:br>
            <a:r>
              <a:rPr lang="en-AU" sz="1400" b="1" i="0" u="none" strike="noStrike" dirty="0">
                <a:solidFill>
                  <a:srgbClr val="990033"/>
                </a:solidFill>
                <a:effectLst/>
                <a:latin typeface="Century Gothic" panose="020B0502020202020204" pitchFamily="34" charset="0"/>
              </a:rPr>
              <a:t>Library</a:t>
            </a:r>
            <a:endParaRPr lang="en-AU" sz="1400" b="0" dirty="0">
              <a:effectLst/>
            </a:endParaRP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The children will be going to the school library once a fortnight. Your child will borrow one library book which is to be returned the following fortnight. </a:t>
            </a: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A library bag (non-plastic) will be needed to protect their book. Please note that books must be returned before a new one can be borrowed. </a:t>
            </a:r>
          </a:p>
          <a:p>
            <a:pPr rtl="0" fontAlgn="base">
              <a:spcBef>
                <a:spcPts val="0"/>
              </a:spcBef>
              <a:spcAft>
                <a:spcPts val="80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Any books which are damaged or lost will need to be paid for so a replacement book can be purchased. </a:t>
            </a:r>
          </a:p>
        </p:txBody>
      </p:sp>
    </p:spTree>
    <p:extLst>
      <p:ext uri="{BB962C8B-B14F-4D97-AF65-F5344CB8AC3E}">
        <p14:creationId xmlns:p14="http://schemas.microsoft.com/office/powerpoint/2010/main" val="646131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B496BD-63D4-C568-1A78-8918EE46EA23}"/>
              </a:ext>
            </a:extLst>
          </p:cNvPr>
          <p:cNvSpPr txBox="1"/>
          <p:nvPr/>
        </p:nvSpPr>
        <p:spPr>
          <a:xfrm>
            <a:off x="-60357" y="0"/>
            <a:ext cx="12312713" cy="7273786"/>
          </a:xfrm>
          <a:prstGeom prst="rect">
            <a:avLst/>
          </a:prstGeom>
          <a:noFill/>
        </p:spPr>
        <p:txBody>
          <a:bodyPr wrap="square">
            <a:spAutoFit/>
          </a:bodyPr>
          <a:lstStyle/>
          <a:p>
            <a:pPr rtl="0">
              <a:spcBef>
                <a:spcPts val="0"/>
              </a:spcBef>
              <a:spcAft>
                <a:spcPts val="800"/>
              </a:spcAft>
            </a:pPr>
            <a:r>
              <a:rPr lang="en-AU" sz="1400" b="0" i="0" u="none" strike="noStrike" dirty="0">
                <a:solidFill>
                  <a:srgbClr val="000000"/>
                </a:solidFill>
                <a:effectLst/>
                <a:latin typeface="Century Gothic" panose="020B0502020202020204" pitchFamily="34" charset="0"/>
              </a:rPr>
              <a:t>Before starting we recommend talking to your child about going to Preschool and find ways to promote Preschool as an exciting place where fun and learning will be enjoyed. This will help your child settle in.   </a:t>
            </a:r>
            <a:endParaRPr lang="en-AU" sz="1400" b="0" dirty="0">
              <a:effectLst/>
            </a:endParaRPr>
          </a:p>
          <a:p>
            <a:pPr rtl="0">
              <a:spcBef>
                <a:spcPts val="0"/>
              </a:spcBef>
              <a:spcAft>
                <a:spcPts val="800"/>
              </a:spcAft>
            </a:pPr>
            <a:r>
              <a:rPr lang="en-AU" sz="1400" b="1" i="0" u="none" strike="noStrike" dirty="0">
                <a:solidFill>
                  <a:srgbClr val="000000"/>
                </a:solidFill>
                <a:effectLst/>
                <a:latin typeface="Century Gothic" panose="020B0502020202020204" pitchFamily="34" charset="0"/>
              </a:rPr>
              <a:t>Make sure your child knows:</a:t>
            </a:r>
            <a:endParaRPr lang="en-AU" sz="1400" b="0" dirty="0">
              <a:effectLst/>
            </a:endParaRP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how to use and flush the toilet</a:t>
            </a: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that hands should be washed after going to the toilet and before eating.</a:t>
            </a:r>
          </a:p>
          <a:p>
            <a:pPr rtl="0" fontAlgn="base">
              <a:spcBef>
                <a:spcPts val="0"/>
              </a:spcBef>
              <a:spcAft>
                <a:spcPts val="80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how to blow their nose</a:t>
            </a:r>
          </a:p>
          <a:p>
            <a:pPr rtl="0">
              <a:spcBef>
                <a:spcPts val="0"/>
              </a:spcBef>
              <a:spcAft>
                <a:spcPts val="800"/>
              </a:spcAft>
            </a:pPr>
            <a:r>
              <a:rPr lang="en-AU" sz="1400" b="1" i="0" u="none" strike="noStrike" dirty="0">
                <a:solidFill>
                  <a:srgbClr val="000000"/>
                </a:solidFill>
                <a:effectLst/>
                <a:latin typeface="Century Gothic" panose="020B0502020202020204" pitchFamily="34" charset="0"/>
              </a:rPr>
              <a:t>Encourage your child to become more independent by:</a:t>
            </a:r>
            <a:endParaRPr lang="en-AU" sz="1400" b="0" dirty="0">
              <a:effectLst/>
            </a:endParaRPr>
          </a:p>
          <a:p>
            <a:pPr rtl="0" fontAlgn="base">
              <a:spcBef>
                <a:spcPts val="0"/>
              </a:spcBef>
              <a:spcAft>
                <a:spcPts val="80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teaching your child how to take off and put on shoes and socks.</a:t>
            </a: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encouraging your child to dress and undress themselves.</a:t>
            </a: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encouraging your child to put away belongings and toys after use.</a:t>
            </a: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leaving your child with a relative or friend for short periods so that they are used to being away from you. </a:t>
            </a:r>
          </a:p>
          <a:p>
            <a:pPr algn="ctr" rtl="0">
              <a:spcBef>
                <a:spcPts val="0"/>
              </a:spcBef>
              <a:spcAft>
                <a:spcPts val="800"/>
              </a:spcAft>
            </a:pPr>
            <a:br>
              <a:rPr lang="en-AU" sz="1400" b="0" dirty="0">
                <a:effectLst/>
              </a:rPr>
            </a:br>
            <a:br>
              <a:rPr lang="en-AU" sz="1400" b="0" dirty="0">
                <a:effectLst/>
              </a:rPr>
            </a:br>
            <a:r>
              <a:rPr lang="en-AU" sz="1400" b="1" i="1" u="none" strike="noStrike" dirty="0">
                <a:solidFill>
                  <a:srgbClr val="000000"/>
                </a:solidFill>
                <a:effectLst/>
                <a:latin typeface="Century Gothic" panose="020B0502020202020204" pitchFamily="34" charset="0"/>
              </a:rPr>
              <a:t>Prior to starting preschool, please inform the staff of any medical conditions, allergies or any other additional needs. All children need to be toilet trained before they commence preschool.</a:t>
            </a:r>
            <a:endParaRPr lang="en-AU" sz="1400" b="0" dirty="0">
              <a:effectLst/>
            </a:endParaRPr>
          </a:p>
          <a:p>
            <a:pPr rtl="0">
              <a:spcBef>
                <a:spcPts val="0"/>
              </a:spcBef>
              <a:spcAft>
                <a:spcPts val="800"/>
              </a:spcAft>
            </a:pPr>
            <a:br>
              <a:rPr lang="en-AU" sz="1400" b="0" dirty="0">
                <a:effectLst/>
              </a:rPr>
            </a:br>
            <a:r>
              <a:rPr lang="en-AU" sz="1400" b="1" i="0" u="none" strike="noStrike" dirty="0">
                <a:solidFill>
                  <a:srgbClr val="990033"/>
                </a:solidFill>
                <a:effectLst/>
                <a:latin typeface="Century Gothic" panose="020B0502020202020204" pitchFamily="34" charset="0"/>
              </a:rPr>
              <a:t>First Day</a:t>
            </a:r>
            <a:endParaRPr lang="en-AU" sz="1400" b="0" dirty="0">
              <a:effectLst/>
            </a:endParaRPr>
          </a:p>
          <a:p>
            <a:pPr rtl="0">
              <a:spcBef>
                <a:spcPts val="0"/>
              </a:spcBef>
              <a:spcAft>
                <a:spcPts val="800"/>
              </a:spcAft>
            </a:pPr>
            <a:r>
              <a:rPr lang="en-AU" sz="1400" b="0" i="0" u="none" strike="noStrike" dirty="0">
                <a:solidFill>
                  <a:srgbClr val="000000"/>
                </a:solidFill>
                <a:effectLst/>
                <a:latin typeface="Century Gothic" panose="020B0502020202020204" pitchFamily="34" charset="0"/>
              </a:rPr>
              <a:t>All children will all be provided with a name tag. </a:t>
            </a:r>
            <a:endParaRPr lang="en-AU" sz="1400" b="0" dirty="0">
              <a:effectLst/>
            </a:endParaRP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Stay for a few minutes while your child settles into an activity.  </a:t>
            </a:r>
          </a:p>
          <a:p>
            <a:pPr rtl="0" fontAlgn="base">
              <a:spcBef>
                <a:spcPts val="0"/>
              </a:spcBef>
              <a:spcAft>
                <a:spcPts val="0"/>
              </a:spcAft>
              <a:buFont typeface="Arial" panose="020B0604020202020204" pitchFamily="34" charset="0"/>
              <a:buChar char="•"/>
            </a:pPr>
            <a:r>
              <a:rPr lang="en-AU" sz="1400" b="0" i="0" u="none" strike="noStrike" dirty="0">
                <a:solidFill>
                  <a:srgbClr val="000000"/>
                </a:solidFill>
                <a:effectLst/>
                <a:latin typeface="Century Gothic" panose="020B0502020202020204" pitchFamily="34" charset="0"/>
              </a:rPr>
              <a:t>Even though you’ll feel upset while he/she is crying, the best thing to do is give your child a hug goodbye and leave. We advise against ‘sneaking out’ as this can be very distressing to the child who may feel abandoned. </a:t>
            </a:r>
          </a:p>
          <a:p>
            <a:pPr rtl="0">
              <a:spcBef>
                <a:spcPts val="0"/>
              </a:spcBef>
              <a:spcAft>
                <a:spcPts val="800"/>
              </a:spcAft>
            </a:pPr>
            <a:br>
              <a:rPr lang="en-AU" sz="1400" b="0" dirty="0">
                <a:effectLst/>
              </a:rPr>
            </a:br>
            <a:r>
              <a:rPr lang="en-AU" sz="1400" b="0" i="0" u="none" strike="noStrike" dirty="0">
                <a:solidFill>
                  <a:srgbClr val="000000"/>
                </a:solidFill>
                <a:effectLst/>
                <a:latin typeface="Century Gothic" panose="020B0502020202020204" pitchFamily="34" charset="0"/>
              </a:rPr>
              <a:t>If you feel you may have trouble saying goodbye, please let one of our Educators help with this. </a:t>
            </a:r>
            <a:endParaRPr lang="en-AU" sz="1400" b="0" dirty="0">
              <a:effectLst/>
            </a:endParaRPr>
          </a:p>
          <a:p>
            <a:pPr algn="ctr" rtl="0">
              <a:spcBef>
                <a:spcPts val="0"/>
              </a:spcBef>
              <a:spcAft>
                <a:spcPts val="800"/>
              </a:spcAft>
            </a:pPr>
            <a:br>
              <a:rPr lang="en-AU" sz="1400" b="0" dirty="0">
                <a:effectLst/>
              </a:rPr>
            </a:br>
            <a:br>
              <a:rPr lang="en-AU" sz="1400" b="0" dirty="0">
                <a:effectLst/>
              </a:rPr>
            </a:br>
            <a:r>
              <a:rPr lang="en-AU" sz="1400" b="1" i="0" u="none" strike="noStrike" dirty="0">
                <a:solidFill>
                  <a:srgbClr val="000000"/>
                </a:solidFill>
                <a:effectLst/>
                <a:latin typeface="Century Gothic" panose="020B0502020202020204" pitchFamily="34" charset="0"/>
              </a:rPr>
              <a:t>We look forward to developing a positive relationship with you and your child.</a:t>
            </a:r>
            <a:endParaRPr lang="en-AU" sz="1400" b="0" dirty="0">
              <a:effectLst/>
            </a:endParaRPr>
          </a:p>
          <a:p>
            <a:br>
              <a:rPr lang="en-AU" dirty="0"/>
            </a:br>
            <a:endParaRPr lang="en-AU" dirty="0"/>
          </a:p>
        </p:txBody>
      </p:sp>
    </p:spTree>
    <p:extLst>
      <p:ext uri="{BB962C8B-B14F-4D97-AF65-F5344CB8AC3E}">
        <p14:creationId xmlns:p14="http://schemas.microsoft.com/office/powerpoint/2010/main" val="1641743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3045C35-6414-EEB6-73F7-6670C02DF629}"/>
              </a:ext>
            </a:extLst>
          </p:cNvPr>
          <p:cNvSpPr txBox="1"/>
          <p:nvPr/>
        </p:nvSpPr>
        <p:spPr>
          <a:xfrm>
            <a:off x="271604" y="0"/>
            <a:ext cx="11244403" cy="6924973"/>
          </a:xfrm>
          <a:prstGeom prst="rect">
            <a:avLst/>
          </a:prstGeom>
          <a:noFill/>
        </p:spPr>
        <p:txBody>
          <a:bodyPr wrap="square">
            <a:spAutoFit/>
          </a:bodyPr>
          <a:lstStyle/>
          <a:p>
            <a:pPr algn="ctr" rtl="0">
              <a:spcBef>
                <a:spcPts val="0"/>
              </a:spcBef>
              <a:spcAft>
                <a:spcPts val="800"/>
              </a:spcAft>
            </a:pPr>
            <a:r>
              <a:rPr lang="en-AU" sz="2800" b="1" i="0" u="sng" dirty="0">
                <a:solidFill>
                  <a:srgbClr val="990033"/>
                </a:solidFill>
                <a:effectLst/>
                <a:latin typeface="Century Gothic" panose="020B0502020202020204" pitchFamily="34" charset="0"/>
              </a:rPr>
              <a:t>Mission Statement</a:t>
            </a:r>
            <a:endParaRPr lang="en-AU" b="0" dirty="0">
              <a:effectLst/>
            </a:endParaRPr>
          </a:p>
          <a:p>
            <a:pPr algn="ctr" rtl="0">
              <a:spcBef>
                <a:spcPts val="0"/>
              </a:spcBef>
              <a:spcAft>
                <a:spcPts val="800"/>
              </a:spcAft>
            </a:pPr>
            <a:r>
              <a:rPr lang="en-AU" sz="1800" b="0" i="0" u="none" strike="noStrike" dirty="0">
                <a:solidFill>
                  <a:srgbClr val="000000"/>
                </a:solidFill>
                <a:effectLst/>
                <a:latin typeface="Century Gothic" panose="020B0502020202020204" pitchFamily="34" charset="0"/>
              </a:rPr>
              <a:t>Granville Public School Preschool is a happy, safe, learning environment where we respect and engage with our diverse community helping to build foundations for the future.</a:t>
            </a:r>
            <a:endParaRPr lang="en-AU" b="0" dirty="0">
              <a:effectLst/>
            </a:endParaRPr>
          </a:p>
          <a:p>
            <a:pPr algn="ctr" rtl="0">
              <a:spcBef>
                <a:spcPts val="0"/>
              </a:spcBef>
              <a:spcAft>
                <a:spcPts val="800"/>
              </a:spcAft>
            </a:pPr>
            <a:r>
              <a:rPr lang="en-AU" sz="2800" b="1" i="0" u="none" strike="noStrike" dirty="0">
                <a:solidFill>
                  <a:srgbClr val="990033"/>
                </a:solidFill>
                <a:effectLst/>
                <a:latin typeface="Century Gothic" panose="020B0502020202020204" pitchFamily="34" charset="0"/>
              </a:rPr>
              <a:t>Welcome to Granville Public School Preschool </a:t>
            </a:r>
            <a:endParaRPr lang="en-AU" b="0" dirty="0">
              <a:effectLst/>
            </a:endParaRPr>
          </a:p>
          <a:p>
            <a:pPr rtl="0">
              <a:spcBef>
                <a:spcPts val="0"/>
              </a:spcBef>
              <a:spcAft>
                <a:spcPts val="800"/>
              </a:spcAft>
            </a:pPr>
            <a:r>
              <a:rPr lang="en-AU" sz="2000" b="0" i="0" u="none" strike="noStrike" dirty="0">
                <a:solidFill>
                  <a:srgbClr val="000000"/>
                </a:solidFill>
                <a:effectLst/>
                <a:latin typeface="Century Gothic" panose="020B0502020202020204" pitchFamily="34" charset="0"/>
              </a:rPr>
              <a:t>This handbook contains information you require. Please do not hesitate to ask Educators if you need to know more.</a:t>
            </a:r>
            <a:endParaRPr lang="en-AU" b="0" dirty="0">
              <a:effectLst/>
            </a:endParaRPr>
          </a:p>
          <a:p>
            <a:pPr rtl="0">
              <a:spcBef>
                <a:spcPts val="0"/>
              </a:spcBef>
              <a:spcAft>
                <a:spcPts val="800"/>
              </a:spcAft>
            </a:pPr>
            <a:br>
              <a:rPr lang="en-AU" b="0" dirty="0">
                <a:effectLst/>
              </a:rPr>
            </a:br>
            <a:r>
              <a:rPr lang="en-AU" sz="1800" b="1" i="0" u="none" strike="noStrike" dirty="0">
                <a:solidFill>
                  <a:srgbClr val="000000"/>
                </a:solidFill>
                <a:effectLst/>
                <a:latin typeface="Century Gothic" panose="020B0502020202020204" pitchFamily="34" charset="0"/>
              </a:rPr>
              <a:t>School Principal:</a:t>
            </a:r>
            <a:r>
              <a:rPr lang="en-AU" sz="1800" b="0" i="0" u="none" strike="noStrike" dirty="0">
                <a:solidFill>
                  <a:srgbClr val="000000"/>
                </a:solidFill>
                <a:effectLst/>
                <a:latin typeface="Century Gothic" panose="020B0502020202020204" pitchFamily="34" charset="0"/>
              </a:rPr>
              <a:t>                                   Mrs Anne Davies</a:t>
            </a:r>
            <a:endParaRPr lang="en-AU" b="0" dirty="0">
              <a:effectLst/>
            </a:endParaRPr>
          </a:p>
          <a:p>
            <a:pPr rtl="0">
              <a:spcBef>
                <a:spcPts val="0"/>
              </a:spcBef>
              <a:spcAft>
                <a:spcPts val="800"/>
              </a:spcAft>
            </a:pPr>
            <a:r>
              <a:rPr lang="en-AU" sz="1800" b="1" i="0" u="none" strike="noStrike" dirty="0">
                <a:solidFill>
                  <a:srgbClr val="000000"/>
                </a:solidFill>
                <a:effectLst/>
                <a:latin typeface="Century Gothic" panose="020B0502020202020204" pitchFamily="34" charset="0"/>
              </a:rPr>
              <a:t>Preschool Teachers:</a:t>
            </a:r>
            <a:r>
              <a:rPr lang="en-AU" sz="1800" b="0" i="0" u="none" strike="noStrike" dirty="0">
                <a:solidFill>
                  <a:srgbClr val="000000"/>
                </a:solidFill>
                <a:effectLst/>
                <a:latin typeface="Century Gothic" panose="020B0502020202020204" pitchFamily="34" charset="0"/>
              </a:rPr>
              <a:t>                             Mrs </a:t>
            </a:r>
            <a:r>
              <a:rPr lang="en-AU" sz="1800" b="0" i="0" u="none" strike="noStrike" dirty="0" err="1">
                <a:solidFill>
                  <a:srgbClr val="000000"/>
                </a:solidFill>
                <a:effectLst/>
                <a:latin typeface="Century Gothic" panose="020B0502020202020204" pitchFamily="34" charset="0"/>
              </a:rPr>
              <a:t>Sevda</a:t>
            </a:r>
            <a:r>
              <a:rPr lang="en-AU" sz="1800" b="0" i="0" u="none" strike="noStrike" dirty="0">
                <a:solidFill>
                  <a:srgbClr val="000000"/>
                </a:solidFill>
                <a:effectLst/>
                <a:latin typeface="Century Gothic" panose="020B0502020202020204" pitchFamily="34" charset="0"/>
              </a:rPr>
              <a:t> </a:t>
            </a:r>
            <a:r>
              <a:rPr lang="en-AU" sz="1800" b="0" i="0" u="none" strike="noStrike" dirty="0" err="1">
                <a:solidFill>
                  <a:srgbClr val="000000"/>
                </a:solidFill>
                <a:effectLst/>
                <a:latin typeface="Century Gothic" panose="020B0502020202020204" pitchFamily="34" charset="0"/>
              </a:rPr>
              <a:t>Karatas</a:t>
            </a:r>
            <a:r>
              <a:rPr lang="en-AU" sz="1800" b="0" i="0" u="none" strike="noStrike">
                <a:solidFill>
                  <a:srgbClr val="000000"/>
                </a:solidFill>
                <a:effectLst/>
                <a:latin typeface="Century Gothic" panose="020B0502020202020204" pitchFamily="34" charset="0"/>
              </a:rPr>
              <a:t> </a:t>
            </a:r>
            <a:endParaRPr lang="en-AU" b="0" dirty="0">
              <a:effectLst/>
            </a:endParaRPr>
          </a:p>
          <a:p>
            <a:pPr rtl="0">
              <a:spcBef>
                <a:spcPts val="0"/>
              </a:spcBef>
              <a:spcAft>
                <a:spcPts val="800"/>
              </a:spcAft>
            </a:pPr>
            <a:r>
              <a:rPr lang="en-AU" sz="1800" b="1" i="0" u="none" strike="noStrike" dirty="0">
                <a:solidFill>
                  <a:srgbClr val="000000"/>
                </a:solidFill>
                <a:effectLst/>
                <a:latin typeface="Century Gothic" panose="020B0502020202020204" pitchFamily="34" charset="0"/>
              </a:rPr>
              <a:t>School Learning Support Officer:</a:t>
            </a:r>
            <a:r>
              <a:rPr lang="en-AU" sz="1800" b="0" i="0" u="none" strike="noStrike" dirty="0">
                <a:solidFill>
                  <a:srgbClr val="000000"/>
                </a:solidFill>
                <a:effectLst/>
                <a:latin typeface="Century Gothic" panose="020B0502020202020204" pitchFamily="34" charset="0"/>
              </a:rPr>
              <a:t>        Mrs Jannette Ayoub </a:t>
            </a:r>
            <a:endParaRPr lang="en-AU" b="0" dirty="0">
              <a:effectLst/>
            </a:endParaRPr>
          </a:p>
          <a:p>
            <a:pPr rtl="0">
              <a:spcBef>
                <a:spcPts val="0"/>
              </a:spcBef>
              <a:spcAft>
                <a:spcPts val="800"/>
              </a:spcAft>
            </a:pPr>
            <a:r>
              <a:rPr lang="en-AU" sz="1800" b="1" i="0" u="none" strike="noStrike" dirty="0">
                <a:solidFill>
                  <a:srgbClr val="000000"/>
                </a:solidFill>
                <a:effectLst/>
                <a:latin typeface="Century Gothic" panose="020B0502020202020204" pitchFamily="34" charset="0"/>
              </a:rPr>
              <a:t>Administration Officer:</a:t>
            </a:r>
            <a:r>
              <a:rPr lang="en-AU" sz="1800" b="0" i="0" u="none" strike="noStrike" dirty="0">
                <a:solidFill>
                  <a:srgbClr val="000000"/>
                </a:solidFill>
                <a:effectLst/>
                <a:latin typeface="Century Gothic" panose="020B0502020202020204" pitchFamily="34" charset="0"/>
              </a:rPr>
              <a:t>                          Ms Samantha Organ </a:t>
            </a:r>
            <a:endParaRPr lang="en-AU" b="0" dirty="0">
              <a:effectLst/>
            </a:endParaRPr>
          </a:p>
          <a:p>
            <a:pPr rtl="0">
              <a:spcBef>
                <a:spcPts val="0"/>
              </a:spcBef>
              <a:spcAft>
                <a:spcPts val="800"/>
              </a:spcAft>
            </a:pPr>
            <a:r>
              <a:rPr lang="en-AU" sz="1800" b="0" i="0" u="none" strike="noStrike" dirty="0">
                <a:solidFill>
                  <a:srgbClr val="000000"/>
                </a:solidFill>
                <a:effectLst/>
                <a:latin typeface="Century Gothic" panose="020B0502020202020204" pitchFamily="34" charset="0"/>
              </a:rPr>
              <a:t>You will find the following in here:</a:t>
            </a:r>
            <a:endParaRPr lang="en-AU" b="0" dirty="0">
              <a:effectLst/>
            </a:endParaRPr>
          </a:p>
          <a:p>
            <a:pPr rtl="0" fontAlgn="base">
              <a:spcBef>
                <a:spcPts val="0"/>
              </a:spcBef>
              <a:spcAft>
                <a:spcPts val="0"/>
              </a:spcAft>
              <a:buFont typeface="Arial" panose="020B0604020202020204" pitchFamily="34" charset="0"/>
              <a:buChar char="•"/>
            </a:pPr>
            <a:r>
              <a:rPr lang="en-AU" sz="1800" b="1" i="0" u="none" strike="noStrike" dirty="0">
                <a:solidFill>
                  <a:srgbClr val="000000"/>
                </a:solidFill>
                <a:effectLst/>
                <a:latin typeface="Century Gothic" panose="020B0502020202020204" pitchFamily="34" charset="0"/>
              </a:rPr>
              <a:t>License and Rating</a:t>
            </a:r>
          </a:p>
          <a:p>
            <a:pPr rtl="0" fontAlgn="base">
              <a:spcBef>
                <a:spcPts val="0"/>
              </a:spcBef>
              <a:spcAft>
                <a:spcPts val="0"/>
              </a:spcAft>
              <a:buFont typeface="Arial" panose="020B0604020202020204" pitchFamily="34" charset="0"/>
              <a:buChar char="•"/>
            </a:pPr>
            <a:r>
              <a:rPr lang="en-AU" sz="1800" b="1" i="0" u="none" strike="noStrike" dirty="0">
                <a:solidFill>
                  <a:srgbClr val="000000"/>
                </a:solidFill>
                <a:effectLst/>
                <a:latin typeface="Century Gothic" panose="020B0502020202020204" pitchFamily="34" charset="0"/>
              </a:rPr>
              <a:t>Management of our Service</a:t>
            </a:r>
          </a:p>
          <a:p>
            <a:pPr rtl="0" fontAlgn="base">
              <a:spcBef>
                <a:spcPts val="0"/>
              </a:spcBef>
              <a:spcAft>
                <a:spcPts val="0"/>
              </a:spcAft>
              <a:buFont typeface="Arial" panose="020B0604020202020204" pitchFamily="34" charset="0"/>
              <a:buChar char="•"/>
            </a:pPr>
            <a:r>
              <a:rPr lang="en-AU" sz="1800" b="1" i="0" u="none" strike="noStrike" dirty="0">
                <a:solidFill>
                  <a:srgbClr val="000000"/>
                </a:solidFill>
                <a:effectLst/>
                <a:latin typeface="Century Gothic" panose="020B0502020202020204" pitchFamily="34" charset="0"/>
              </a:rPr>
              <a:t>Philosophy</a:t>
            </a:r>
          </a:p>
          <a:p>
            <a:pPr rtl="0" fontAlgn="base">
              <a:spcBef>
                <a:spcPts val="0"/>
              </a:spcBef>
              <a:spcAft>
                <a:spcPts val="0"/>
              </a:spcAft>
              <a:buFont typeface="Arial" panose="020B0604020202020204" pitchFamily="34" charset="0"/>
              <a:buChar char="•"/>
            </a:pPr>
            <a:r>
              <a:rPr lang="en-AU" sz="1800" b="1" i="0" u="none" strike="noStrike" dirty="0">
                <a:solidFill>
                  <a:srgbClr val="000000"/>
                </a:solidFill>
                <a:effectLst/>
                <a:latin typeface="Century Gothic" panose="020B0502020202020204" pitchFamily="34" charset="0"/>
              </a:rPr>
              <a:t>Learning at Preschool</a:t>
            </a:r>
          </a:p>
          <a:p>
            <a:pPr rtl="0" fontAlgn="base">
              <a:spcBef>
                <a:spcPts val="0"/>
              </a:spcBef>
              <a:spcAft>
                <a:spcPts val="0"/>
              </a:spcAft>
              <a:buFont typeface="Arial" panose="020B0604020202020204" pitchFamily="34" charset="0"/>
              <a:buChar char="•"/>
            </a:pPr>
            <a:r>
              <a:rPr lang="en-AU" sz="1800" b="1" i="0" u="none" strike="noStrike" dirty="0">
                <a:solidFill>
                  <a:srgbClr val="000000"/>
                </a:solidFill>
                <a:effectLst/>
                <a:latin typeface="Century Gothic" panose="020B0502020202020204" pitchFamily="34" charset="0"/>
              </a:rPr>
              <a:t>Daily Organisation </a:t>
            </a:r>
          </a:p>
          <a:p>
            <a:pPr rtl="0" fontAlgn="base">
              <a:spcBef>
                <a:spcPts val="0"/>
              </a:spcBef>
              <a:spcAft>
                <a:spcPts val="0"/>
              </a:spcAft>
              <a:buFont typeface="Arial" panose="020B0604020202020204" pitchFamily="34" charset="0"/>
              <a:buChar char="•"/>
            </a:pPr>
            <a:r>
              <a:rPr lang="en-AU" sz="1800" b="1" i="0" u="none" strike="noStrike" dirty="0">
                <a:solidFill>
                  <a:srgbClr val="000000"/>
                </a:solidFill>
                <a:effectLst/>
                <a:latin typeface="Century Gothic" panose="020B0502020202020204" pitchFamily="34" charset="0"/>
              </a:rPr>
              <a:t>Daily Routine </a:t>
            </a:r>
            <a:endParaRPr lang="en-AU" sz="1800" b="0" i="0" u="none" strike="noStrike" dirty="0">
              <a:solidFill>
                <a:srgbClr val="000000"/>
              </a:solidFill>
              <a:effectLst/>
              <a:latin typeface="Century Gothic" panose="020B0502020202020204" pitchFamily="34" charset="0"/>
            </a:endParaRPr>
          </a:p>
          <a:p>
            <a:pPr rtl="0" fontAlgn="base">
              <a:spcBef>
                <a:spcPts val="0"/>
              </a:spcBef>
              <a:spcAft>
                <a:spcPts val="0"/>
              </a:spcAft>
              <a:buFont typeface="Arial" panose="020B0604020202020204" pitchFamily="34" charset="0"/>
              <a:buChar char="•"/>
            </a:pPr>
            <a:r>
              <a:rPr lang="en-AU" sz="1800" b="1" i="0" u="none" strike="noStrike" dirty="0">
                <a:solidFill>
                  <a:srgbClr val="000000"/>
                </a:solidFill>
                <a:effectLst/>
                <a:latin typeface="Century Gothic" panose="020B0502020202020204" pitchFamily="34" charset="0"/>
              </a:rPr>
              <a:t>What to wear and bring</a:t>
            </a:r>
            <a:endParaRPr lang="en-AU" sz="1800" b="0" i="0" u="none" strike="noStrike" dirty="0">
              <a:solidFill>
                <a:srgbClr val="000000"/>
              </a:solidFill>
              <a:effectLst/>
              <a:latin typeface="Century Gothic" panose="020B0502020202020204" pitchFamily="34" charset="0"/>
            </a:endParaRPr>
          </a:p>
          <a:p>
            <a:pPr rtl="0" fontAlgn="base">
              <a:spcBef>
                <a:spcPts val="0"/>
              </a:spcBef>
              <a:spcAft>
                <a:spcPts val="0"/>
              </a:spcAft>
              <a:buFont typeface="Arial" panose="020B0604020202020204" pitchFamily="34" charset="0"/>
              <a:buChar char="•"/>
            </a:pPr>
            <a:r>
              <a:rPr lang="en-AU" sz="1800" b="1" i="0" u="none" strike="noStrike" dirty="0">
                <a:solidFill>
                  <a:srgbClr val="000000"/>
                </a:solidFill>
                <a:effectLst/>
                <a:latin typeface="Century Gothic" panose="020B0502020202020204" pitchFamily="34" charset="0"/>
              </a:rPr>
              <a:t>Medical Conditions </a:t>
            </a:r>
            <a:endParaRPr lang="en-AU" sz="1800" b="0" i="0" u="none" strike="noStrike" dirty="0">
              <a:solidFill>
                <a:srgbClr val="000000"/>
              </a:solidFill>
              <a:effectLst/>
              <a:latin typeface="Century Gothic" panose="020B0502020202020204" pitchFamily="34" charset="0"/>
            </a:endParaRPr>
          </a:p>
        </p:txBody>
      </p:sp>
    </p:spTree>
    <p:extLst>
      <p:ext uri="{BB962C8B-B14F-4D97-AF65-F5344CB8AC3E}">
        <p14:creationId xmlns:p14="http://schemas.microsoft.com/office/powerpoint/2010/main" val="866771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EE85A7E-3E1B-67CA-F6EC-51B2F46D1C68}"/>
              </a:ext>
            </a:extLst>
          </p:cNvPr>
          <p:cNvSpPr txBox="1"/>
          <p:nvPr/>
        </p:nvSpPr>
        <p:spPr>
          <a:xfrm>
            <a:off x="63375" y="168148"/>
            <a:ext cx="12192000" cy="6191439"/>
          </a:xfrm>
          <a:prstGeom prst="rect">
            <a:avLst/>
          </a:prstGeom>
          <a:noFill/>
        </p:spPr>
        <p:txBody>
          <a:bodyPr wrap="square">
            <a:spAutoFit/>
          </a:bodyPr>
          <a:lstStyle/>
          <a:p>
            <a:pPr algn="ctr" rtl="0">
              <a:spcBef>
                <a:spcPts val="0"/>
              </a:spcBef>
              <a:spcAft>
                <a:spcPts val="800"/>
              </a:spcAft>
            </a:pPr>
            <a:br>
              <a:rPr lang="en-AU" b="0" dirty="0">
                <a:effectLst/>
              </a:rPr>
            </a:br>
            <a:r>
              <a:rPr lang="en-AU" sz="2400" b="1" i="0" u="none" strike="noStrike" dirty="0">
                <a:solidFill>
                  <a:srgbClr val="990033"/>
                </a:solidFill>
                <a:effectLst/>
                <a:latin typeface="Century Gothic" panose="020B0502020202020204" pitchFamily="34" charset="0"/>
              </a:rPr>
              <a:t>Granville Public School Preschool</a:t>
            </a:r>
            <a:endParaRPr lang="en-AU" b="0" dirty="0">
              <a:effectLst/>
            </a:endParaRPr>
          </a:p>
          <a:p>
            <a:pPr rtl="0">
              <a:spcBef>
                <a:spcPts val="0"/>
              </a:spcBef>
              <a:spcAft>
                <a:spcPts val="800"/>
              </a:spcAft>
            </a:pPr>
            <a:r>
              <a:rPr lang="en-AU" sz="1800" b="1" i="0" u="sng" dirty="0">
                <a:solidFill>
                  <a:srgbClr val="000000"/>
                </a:solidFill>
                <a:effectLst/>
                <a:latin typeface="Century Gothic" panose="020B0502020202020204" pitchFamily="34" charset="0"/>
              </a:rPr>
              <a:t>Address </a:t>
            </a:r>
            <a:endParaRPr lang="en-AU" b="0" dirty="0">
              <a:effectLst/>
            </a:endParaRPr>
          </a:p>
          <a:p>
            <a:pPr rtl="0">
              <a:spcBef>
                <a:spcPts val="0"/>
              </a:spcBef>
              <a:spcAft>
                <a:spcPts val="800"/>
              </a:spcAft>
            </a:pPr>
            <a:r>
              <a:rPr lang="en-AU" sz="1800" b="0" i="0" u="none" strike="noStrike" dirty="0">
                <a:solidFill>
                  <a:srgbClr val="000000"/>
                </a:solidFill>
                <a:effectLst/>
                <a:latin typeface="Century Gothic" panose="020B0502020202020204" pitchFamily="34" charset="0"/>
              </a:rPr>
              <a:t>Granville Public School Preschool </a:t>
            </a:r>
            <a:endParaRPr lang="en-AU" b="0" dirty="0">
              <a:effectLst/>
            </a:endParaRPr>
          </a:p>
          <a:p>
            <a:pPr rtl="0">
              <a:spcBef>
                <a:spcPts val="0"/>
              </a:spcBef>
              <a:spcAft>
                <a:spcPts val="800"/>
              </a:spcAft>
            </a:pPr>
            <a:r>
              <a:rPr lang="en-AU" sz="1800" b="0" i="0" u="none" strike="noStrike" dirty="0">
                <a:solidFill>
                  <a:srgbClr val="000000"/>
                </a:solidFill>
                <a:effectLst/>
                <a:latin typeface="Century Gothic" panose="020B0502020202020204" pitchFamily="34" charset="0"/>
              </a:rPr>
              <a:t>Florrie Street, Granville, 2121 </a:t>
            </a:r>
            <a:endParaRPr lang="en-AU" b="0" dirty="0">
              <a:effectLst/>
            </a:endParaRPr>
          </a:p>
          <a:p>
            <a:pPr rtl="0">
              <a:spcBef>
                <a:spcPts val="0"/>
              </a:spcBef>
              <a:spcAft>
                <a:spcPts val="800"/>
              </a:spcAft>
            </a:pPr>
            <a:r>
              <a:rPr lang="en-AU" sz="1800" b="0" i="0" u="none" strike="noStrike" dirty="0">
                <a:solidFill>
                  <a:srgbClr val="000000"/>
                </a:solidFill>
                <a:effectLst/>
                <a:latin typeface="Century Gothic" panose="020B0502020202020204" pitchFamily="34" charset="0"/>
              </a:rPr>
              <a:t>Telephone: 9637 1083 </a:t>
            </a:r>
            <a:endParaRPr lang="en-AU" b="0" dirty="0">
              <a:effectLst/>
            </a:endParaRPr>
          </a:p>
          <a:p>
            <a:pPr rtl="0">
              <a:spcBef>
                <a:spcPts val="0"/>
              </a:spcBef>
              <a:spcAft>
                <a:spcPts val="800"/>
              </a:spcAft>
            </a:pPr>
            <a:r>
              <a:rPr lang="en-AU" sz="1800" b="0" i="0" u="none" strike="noStrike" dirty="0">
                <a:solidFill>
                  <a:srgbClr val="000000"/>
                </a:solidFill>
                <a:effectLst/>
                <a:latin typeface="Century Gothic" panose="020B0502020202020204" pitchFamily="34" charset="0"/>
              </a:rPr>
              <a:t>Email: </a:t>
            </a:r>
            <a:r>
              <a:rPr lang="en-AU" sz="1800" b="0" i="0" u="sng" strike="noStrike" dirty="0">
                <a:solidFill>
                  <a:srgbClr val="0563C1"/>
                </a:solidFill>
                <a:effectLst/>
                <a:latin typeface="Century Gothic" panose="020B0502020202020204" pitchFamily="34" charset="0"/>
                <a:hlinkClick r:id="rId2"/>
              </a:rPr>
              <a:t>granville-p.school@det.nsw.edu.au</a:t>
            </a:r>
            <a:r>
              <a:rPr lang="en-AU" sz="1800" b="0" i="0" u="none" strike="noStrike" dirty="0">
                <a:solidFill>
                  <a:srgbClr val="000000"/>
                </a:solidFill>
                <a:effectLst/>
                <a:latin typeface="Century Gothic" panose="020B0502020202020204" pitchFamily="34" charset="0"/>
              </a:rPr>
              <a:t> </a:t>
            </a:r>
            <a:endParaRPr lang="en-AU" b="0" dirty="0">
              <a:effectLst/>
            </a:endParaRPr>
          </a:p>
          <a:p>
            <a:pPr rtl="0">
              <a:spcBef>
                <a:spcPts val="0"/>
              </a:spcBef>
              <a:spcAft>
                <a:spcPts val="800"/>
              </a:spcAft>
            </a:pPr>
            <a:r>
              <a:rPr lang="en-AU" sz="1800" b="0" i="0" u="none" strike="noStrike" dirty="0">
                <a:solidFill>
                  <a:srgbClr val="000000"/>
                </a:solidFill>
                <a:effectLst/>
                <a:latin typeface="Century Gothic" panose="020B0502020202020204" pitchFamily="34" charset="0"/>
              </a:rPr>
              <a:t>Website: </a:t>
            </a:r>
            <a:r>
              <a:rPr lang="en-AU" sz="1800" b="0" i="0" u="sng" strike="noStrike" dirty="0">
                <a:solidFill>
                  <a:srgbClr val="0563C1"/>
                </a:solidFill>
                <a:effectLst/>
                <a:latin typeface="Century Gothic" panose="020B0502020202020204" pitchFamily="34" charset="0"/>
                <a:hlinkClick r:id="rId3"/>
              </a:rPr>
              <a:t>www.granville-p.schools.nsw.gov.au</a:t>
            </a:r>
            <a:endParaRPr lang="en-AU" b="0" dirty="0">
              <a:effectLst/>
            </a:endParaRPr>
          </a:p>
          <a:p>
            <a:pPr algn="ctr" rtl="0">
              <a:spcBef>
                <a:spcPts val="0"/>
              </a:spcBef>
              <a:spcAft>
                <a:spcPts val="800"/>
              </a:spcAft>
            </a:pPr>
            <a:br>
              <a:rPr lang="en-AU" b="0" dirty="0">
                <a:effectLst/>
              </a:rPr>
            </a:br>
            <a:r>
              <a:rPr lang="en-AU" sz="2400" b="1" i="0" u="none" strike="noStrike" dirty="0">
                <a:solidFill>
                  <a:srgbClr val="990033"/>
                </a:solidFill>
                <a:effectLst/>
                <a:latin typeface="Century Gothic" panose="020B0502020202020204" pitchFamily="34" charset="0"/>
              </a:rPr>
              <a:t>License and Rating</a:t>
            </a:r>
            <a:endParaRPr lang="en-AU" b="0" dirty="0">
              <a:effectLst/>
            </a:endParaRPr>
          </a:p>
          <a:p>
            <a:pPr rtl="0">
              <a:spcBef>
                <a:spcPts val="0"/>
              </a:spcBef>
              <a:spcAft>
                <a:spcPts val="800"/>
              </a:spcAft>
            </a:pPr>
            <a:r>
              <a:rPr lang="en-AU" sz="1800" b="0" i="0" u="none" strike="noStrike" dirty="0">
                <a:solidFill>
                  <a:srgbClr val="000000"/>
                </a:solidFill>
                <a:effectLst/>
                <a:latin typeface="Century Gothic" panose="020B0502020202020204" pitchFamily="34" charset="0"/>
              </a:rPr>
              <a:t>Our Preschool is a 40-place centre that offers a 5-day fortnight program, between 9:00am and 2:55pm daily, with a ratio of one adult for each ten children. </a:t>
            </a:r>
            <a:endParaRPr lang="en-AU" b="0" dirty="0">
              <a:effectLst/>
            </a:endParaRPr>
          </a:p>
          <a:p>
            <a:pPr rtl="0" fontAlgn="base">
              <a:spcBef>
                <a:spcPts val="1400"/>
              </a:spcBef>
              <a:spcAft>
                <a:spcPts val="0"/>
              </a:spcAft>
              <a:buFont typeface="Arial" panose="020B0604020202020204" pitchFamily="34" charset="0"/>
              <a:buChar char="•"/>
            </a:pPr>
            <a:r>
              <a:rPr lang="en-AU" sz="1800" b="0" i="0" u="none" strike="noStrike" dirty="0">
                <a:solidFill>
                  <a:srgbClr val="000000"/>
                </a:solidFill>
                <a:effectLst/>
                <a:latin typeface="Century Gothic" panose="020B0502020202020204" pitchFamily="34" charset="0"/>
              </a:rPr>
              <a:t>Approved provider: NSW Department of Education PR-00005345</a:t>
            </a:r>
          </a:p>
          <a:p>
            <a:pPr rtl="0" fontAlgn="base">
              <a:spcBef>
                <a:spcPts val="0"/>
              </a:spcBef>
              <a:spcAft>
                <a:spcPts val="800"/>
              </a:spcAft>
              <a:buFont typeface="Arial" panose="020B0604020202020204" pitchFamily="34" charset="0"/>
              <a:buChar char="•"/>
            </a:pPr>
            <a:r>
              <a:rPr lang="en-AU" sz="1800" b="0" i="0" u="none" strike="noStrike" dirty="0">
                <a:solidFill>
                  <a:srgbClr val="000000"/>
                </a:solidFill>
                <a:effectLst/>
                <a:latin typeface="Century Gothic" panose="020B0502020202020204" pitchFamily="34" charset="0"/>
              </a:rPr>
              <a:t>Service number: SE-00007393  </a:t>
            </a:r>
          </a:p>
          <a:p>
            <a:pPr rtl="0" fontAlgn="base">
              <a:spcBef>
                <a:spcPts val="0"/>
              </a:spcBef>
              <a:spcAft>
                <a:spcPts val="800"/>
              </a:spcAft>
              <a:buFont typeface="Arial" panose="020B0604020202020204" pitchFamily="34" charset="0"/>
              <a:buChar char="•"/>
            </a:pPr>
            <a:r>
              <a:rPr lang="en-AU" sz="1800" b="0" i="0" u="none" strike="noStrike" dirty="0">
                <a:solidFill>
                  <a:srgbClr val="000000"/>
                </a:solidFill>
                <a:effectLst/>
                <a:latin typeface="Century Gothic" panose="020B0502020202020204" pitchFamily="34" charset="0"/>
              </a:rPr>
              <a:t>In September 2018 our Preschool was awarded a Meeting National Quality Standards rating through the assessment process via the Education Care and Quality Authority with an Exceeding rating in collaborative partnerships with family and community. </a:t>
            </a:r>
          </a:p>
        </p:txBody>
      </p:sp>
    </p:spTree>
    <p:extLst>
      <p:ext uri="{BB962C8B-B14F-4D97-AF65-F5344CB8AC3E}">
        <p14:creationId xmlns:p14="http://schemas.microsoft.com/office/powerpoint/2010/main" val="2638873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00A72D-58D1-755A-FF89-2BA5635F3CCB}"/>
              </a:ext>
            </a:extLst>
          </p:cNvPr>
          <p:cNvSpPr txBox="1"/>
          <p:nvPr/>
        </p:nvSpPr>
        <p:spPr>
          <a:xfrm>
            <a:off x="0" y="1276539"/>
            <a:ext cx="12192000" cy="4021614"/>
          </a:xfrm>
          <a:prstGeom prst="rect">
            <a:avLst/>
          </a:prstGeom>
          <a:noFill/>
        </p:spPr>
        <p:txBody>
          <a:bodyPr wrap="square">
            <a:spAutoFit/>
          </a:bodyPr>
          <a:lstStyle/>
          <a:p>
            <a:pPr algn="ctr" rtl="0">
              <a:spcBef>
                <a:spcPts val="0"/>
              </a:spcBef>
              <a:spcAft>
                <a:spcPts val="800"/>
              </a:spcAft>
            </a:pPr>
            <a:r>
              <a:rPr lang="en-AU" sz="2400" b="1" i="0" u="none" strike="noStrike" dirty="0">
                <a:solidFill>
                  <a:srgbClr val="990033"/>
                </a:solidFill>
                <a:effectLst/>
                <a:latin typeface="Century Gothic" panose="020B0502020202020204" pitchFamily="34" charset="0"/>
              </a:rPr>
              <a:t>Management of our Service</a:t>
            </a:r>
            <a:endParaRPr lang="en-AU" b="0" dirty="0">
              <a:effectLst/>
            </a:endParaRPr>
          </a:p>
          <a:p>
            <a:pPr rtl="0">
              <a:spcBef>
                <a:spcPts val="0"/>
              </a:spcBef>
              <a:spcAft>
                <a:spcPts val="800"/>
              </a:spcAft>
            </a:pPr>
            <a:r>
              <a:rPr lang="en-AU" sz="1800" b="0" i="0" u="none" strike="noStrike" dirty="0">
                <a:solidFill>
                  <a:srgbClr val="000000"/>
                </a:solidFill>
                <a:effectLst/>
                <a:latin typeface="Century Gothic" panose="020B0502020202020204" pitchFamily="34" charset="0"/>
              </a:rPr>
              <a:t>Our service is operated by the Department of Education and is part of a Preschool to Year 6 Public School. Our School Principal is the:</a:t>
            </a:r>
            <a:endParaRPr lang="en-AU" b="0" dirty="0">
              <a:effectLst/>
            </a:endParaRPr>
          </a:p>
          <a:p>
            <a:pPr rtl="0" fontAlgn="base">
              <a:spcBef>
                <a:spcPts val="0"/>
              </a:spcBef>
              <a:spcAft>
                <a:spcPts val="0"/>
              </a:spcAft>
              <a:buFont typeface="Arial" panose="020B0604020202020204" pitchFamily="34" charset="0"/>
              <a:buChar char="•"/>
            </a:pPr>
            <a:r>
              <a:rPr lang="en-AU" sz="1800" b="0" i="0" u="none" strike="noStrike" dirty="0">
                <a:solidFill>
                  <a:srgbClr val="000000"/>
                </a:solidFill>
                <a:effectLst/>
                <a:latin typeface="Century Gothic" panose="020B0502020202020204" pitchFamily="34" charset="0"/>
              </a:rPr>
              <a:t>Nominated Supervisor (Mrs Natalie See)</a:t>
            </a:r>
          </a:p>
          <a:p>
            <a:pPr rtl="0" fontAlgn="base">
              <a:spcBef>
                <a:spcPts val="0"/>
              </a:spcBef>
              <a:spcAft>
                <a:spcPts val="0"/>
              </a:spcAft>
              <a:buFont typeface="Arial" panose="020B0604020202020204" pitchFamily="34" charset="0"/>
              <a:buChar char="•"/>
            </a:pPr>
            <a:r>
              <a:rPr lang="en-AU" sz="1800" b="0" i="0" u="none" strike="noStrike" dirty="0">
                <a:solidFill>
                  <a:srgbClr val="000000"/>
                </a:solidFill>
                <a:effectLst/>
                <a:latin typeface="Century Gothic" panose="020B0502020202020204" pitchFamily="34" charset="0"/>
              </a:rPr>
              <a:t>Educational Leader (Mrs Natalie See)</a:t>
            </a:r>
          </a:p>
          <a:p>
            <a:pPr rtl="0" fontAlgn="base">
              <a:spcBef>
                <a:spcPts val="0"/>
              </a:spcBef>
              <a:spcAft>
                <a:spcPts val="800"/>
              </a:spcAft>
              <a:buFont typeface="Arial" panose="020B0604020202020204" pitchFamily="34" charset="0"/>
              <a:buChar char="•"/>
            </a:pPr>
            <a:r>
              <a:rPr lang="en-AU" sz="1800" b="0" i="0" u="none" strike="noStrike" dirty="0">
                <a:solidFill>
                  <a:srgbClr val="000000"/>
                </a:solidFill>
                <a:effectLst/>
                <a:latin typeface="Century Gothic" panose="020B0502020202020204" pitchFamily="34" charset="0"/>
              </a:rPr>
              <a:t>Responsible Person in Charge (Mrs Natalie See)</a:t>
            </a:r>
          </a:p>
          <a:p>
            <a:pPr rtl="0">
              <a:spcBef>
                <a:spcPts val="0"/>
              </a:spcBef>
              <a:spcAft>
                <a:spcPts val="800"/>
              </a:spcAft>
            </a:pPr>
            <a:r>
              <a:rPr lang="en-AU" sz="1800" b="0" i="0" u="none" strike="noStrike" dirty="0">
                <a:solidFill>
                  <a:srgbClr val="000000"/>
                </a:solidFill>
                <a:effectLst/>
                <a:latin typeface="Century Gothic" panose="020B0502020202020204" pitchFamily="34" charset="0"/>
              </a:rPr>
              <a:t>Our Preschool Teacher is responsible for the daily care and education of the preschool children in conjunction with an Educator.</a:t>
            </a:r>
            <a:endParaRPr lang="en-AU" b="0" dirty="0">
              <a:effectLst/>
            </a:endParaRPr>
          </a:p>
          <a:p>
            <a:pPr rtl="0">
              <a:spcBef>
                <a:spcPts val="0"/>
              </a:spcBef>
              <a:spcAft>
                <a:spcPts val="800"/>
              </a:spcAft>
            </a:pPr>
            <a:r>
              <a:rPr lang="en-AU" sz="1800" b="0" i="0" u="none" strike="noStrike" dirty="0">
                <a:solidFill>
                  <a:srgbClr val="000000"/>
                </a:solidFill>
                <a:effectLst/>
                <a:latin typeface="Century Gothic" panose="020B0502020202020204" pitchFamily="34" charset="0"/>
              </a:rPr>
              <a:t>For more information about our Policies and Procedures, please see the appropriate folder in our preschool foyer.  </a:t>
            </a:r>
            <a:endParaRPr lang="en-AU" b="0" dirty="0">
              <a:effectLst/>
            </a:endParaRPr>
          </a:p>
          <a:p>
            <a:br>
              <a:rPr lang="en-AU" dirty="0"/>
            </a:br>
            <a:endParaRPr lang="en-AU" dirty="0"/>
          </a:p>
        </p:txBody>
      </p:sp>
    </p:spTree>
    <p:extLst>
      <p:ext uri="{BB962C8B-B14F-4D97-AF65-F5344CB8AC3E}">
        <p14:creationId xmlns:p14="http://schemas.microsoft.com/office/powerpoint/2010/main" val="4216529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B5EC6A-AD70-277C-3488-157FC267CB39}"/>
              </a:ext>
            </a:extLst>
          </p:cNvPr>
          <p:cNvSpPr txBox="1"/>
          <p:nvPr/>
        </p:nvSpPr>
        <p:spPr>
          <a:xfrm>
            <a:off x="93554" y="686408"/>
            <a:ext cx="11730273" cy="5232202"/>
          </a:xfrm>
          <a:prstGeom prst="rect">
            <a:avLst/>
          </a:prstGeom>
          <a:noFill/>
        </p:spPr>
        <p:txBody>
          <a:bodyPr wrap="square">
            <a:spAutoFit/>
          </a:bodyPr>
          <a:lstStyle/>
          <a:p>
            <a:pPr rtl="0">
              <a:spcBef>
                <a:spcPts val="0"/>
              </a:spcBef>
              <a:spcAft>
                <a:spcPts val="800"/>
              </a:spcAft>
            </a:pPr>
            <a:r>
              <a:rPr lang="en-AU" sz="1400" b="1" i="0" u="sng" dirty="0">
                <a:solidFill>
                  <a:srgbClr val="000000"/>
                </a:solidFill>
                <a:effectLst/>
                <a:latin typeface="Century Gothic" panose="020B0502020202020204" pitchFamily="34" charset="0"/>
              </a:rPr>
              <a:t>Children </a:t>
            </a:r>
            <a:endParaRPr lang="en-AU" sz="1400" b="0" dirty="0">
              <a:effectLst/>
            </a:endParaRPr>
          </a:p>
          <a:p>
            <a:pPr rtl="0" fontAlgn="base">
              <a:spcBef>
                <a:spcPts val="0"/>
              </a:spcBef>
              <a:spcAft>
                <a:spcPts val="0"/>
              </a:spcAft>
              <a:buFont typeface="Arial" panose="020B0604020202020204" pitchFamily="34" charset="0"/>
              <a:buChar char="•"/>
            </a:pPr>
            <a:r>
              <a:rPr lang="en-AU" sz="1400" b="1" i="0" u="none" strike="noStrike" dirty="0">
                <a:solidFill>
                  <a:srgbClr val="000000"/>
                </a:solidFill>
                <a:effectLst/>
                <a:latin typeface="Century Gothic" panose="020B0502020202020204" pitchFamily="34" charset="0"/>
              </a:rPr>
              <a:t>We believe</a:t>
            </a:r>
            <a:r>
              <a:rPr lang="en-AU" sz="1400" b="0" i="0" u="none" strike="noStrike" dirty="0">
                <a:solidFill>
                  <a:srgbClr val="000000"/>
                </a:solidFill>
                <a:effectLst/>
                <a:latin typeface="Century Gothic" panose="020B0502020202020204" pitchFamily="34" charset="0"/>
              </a:rPr>
              <a:t> children are capable and resourceful learners, actively contributing to their own learning. </a:t>
            </a:r>
            <a:endParaRPr lang="en-AU" sz="1400" b="1" i="0" u="none" strike="noStrike" dirty="0">
              <a:solidFill>
                <a:srgbClr val="000000"/>
              </a:solidFill>
              <a:effectLst/>
              <a:latin typeface="Century Gothic" panose="020B0502020202020204" pitchFamily="34" charset="0"/>
            </a:endParaRPr>
          </a:p>
          <a:p>
            <a:pPr rtl="0" fontAlgn="base">
              <a:spcBef>
                <a:spcPts val="0"/>
              </a:spcBef>
              <a:spcAft>
                <a:spcPts val="0"/>
              </a:spcAft>
              <a:buFont typeface="Arial" panose="020B0604020202020204" pitchFamily="34" charset="0"/>
              <a:buChar char="•"/>
            </a:pPr>
            <a:r>
              <a:rPr lang="en-AU" sz="1400" b="1" i="0" u="none" strike="noStrike" dirty="0">
                <a:solidFill>
                  <a:srgbClr val="000000"/>
                </a:solidFill>
                <a:effectLst/>
                <a:latin typeface="Century Gothic" panose="020B0502020202020204" pitchFamily="34" charset="0"/>
              </a:rPr>
              <a:t>We believe</a:t>
            </a:r>
            <a:r>
              <a:rPr lang="en-AU" sz="1400" b="0" i="0" u="none" strike="noStrike" dirty="0">
                <a:solidFill>
                  <a:srgbClr val="000000"/>
                </a:solidFill>
                <a:effectLst/>
                <a:latin typeface="Century Gothic" panose="020B0502020202020204" pitchFamily="34" charset="0"/>
              </a:rPr>
              <a:t> children need to, and should be valued as individuals and are always growing in their identities, relationships, knowledge and understanding. </a:t>
            </a:r>
            <a:endParaRPr lang="en-AU" sz="1400" b="1" i="0" u="none" strike="noStrike" dirty="0">
              <a:solidFill>
                <a:srgbClr val="000000"/>
              </a:solidFill>
              <a:effectLst/>
              <a:latin typeface="Century Gothic" panose="020B0502020202020204" pitchFamily="34" charset="0"/>
            </a:endParaRPr>
          </a:p>
          <a:p>
            <a:pPr rtl="0" fontAlgn="base">
              <a:spcBef>
                <a:spcPts val="0"/>
              </a:spcBef>
              <a:spcAft>
                <a:spcPts val="1000"/>
              </a:spcAft>
              <a:buFont typeface="Arial" panose="020B0604020202020204" pitchFamily="34" charset="0"/>
              <a:buChar char="•"/>
            </a:pPr>
            <a:r>
              <a:rPr lang="en-AU" sz="1400" b="1" i="0" u="none" strike="noStrike" dirty="0">
                <a:solidFill>
                  <a:srgbClr val="000000"/>
                </a:solidFill>
                <a:effectLst/>
                <a:latin typeface="Century Gothic" panose="020B0502020202020204" pitchFamily="34" charset="0"/>
              </a:rPr>
              <a:t>We believe </a:t>
            </a:r>
            <a:r>
              <a:rPr lang="en-AU" sz="1400" b="0" i="0" u="none" strike="noStrike" dirty="0">
                <a:solidFill>
                  <a:srgbClr val="000000"/>
                </a:solidFill>
                <a:effectLst/>
                <a:latin typeface="Century Gothic" panose="020B0502020202020204" pitchFamily="34" charset="0"/>
              </a:rPr>
              <a:t>children learn best when given opportunities to engage in meaningful play, encouraging dispositions for learning and allowing children to develop a range of skills and processes such as problem solving, inquiry, experimentation, hypothesising, researching and investigating.</a:t>
            </a:r>
            <a:endParaRPr lang="en-AU" sz="1400" b="1" i="0" u="none" strike="noStrike" dirty="0">
              <a:solidFill>
                <a:srgbClr val="000000"/>
              </a:solidFill>
              <a:effectLst/>
              <a:latin typeface="Century Gothic" panose="020B0502020202020204" pitchFamily="34" charset="0"/>
            </a:endParaRPr>
          </a:p>
          <a:p>
            <a:pPr rtl="0">
              <a:spcBef>
                <a:spcPts val="0"/>
              </a:spcBef>
              <a:spcAft>
                <a:spcPts val="1000"/>
              </a:spcAft>
            </a:pPr>
            <a:r>
              <a:rPr lang="en-AU" sz="1400" b="1" i="0" u="sng" dirty="0">
                <a:solidFill>
                  <a:srgbClr val="000000"/>
                </a:solidFill>
                <a:effectLst/>
                <a:latin typeface="Century Gothic" panose="020B0502020202020204" pitchFamily="34" charset="0"/>
              </a:rPr>
              <a:t>Families</a:t>
            </a:r>
            <a:r>
              <a:rPr lang="en-AU" sz="1400" b="1" i="0" u="none" strike="noStrike" dirty="0">
                <a:solidFill>
                  <a:srgbClr val="000000"/>
                </a:solidFill>
                <a:effectLst/>
                <a:latin typeface="Century Gothic" panose="020B0502020202020204" pitchFamily="34" charset="0"/>
              </a:rPr>
              <a:t>  </a:t>
            </a:r>
            <a:endParaRPr lang="en-AU" sz="1400" b="0" dirty="0">
              <a:effectLst/>
            </a:endParaRPr>
          </a:p>
          <a:p>
            <a:pPr rtl="0" fontAlgn="base">
              <a:spcBef>
                <a:spcPts val="0"/>
              </a:spcBef>
              <a:spcAft>
                <a:spcPts val="0"/>
              </a:spcAft>
              <a:buFont typeface="Arial" panose="020B0604020202020204" pitchFamily="34" charset="0"/>
              <a:buChar char="•"/>
            </a:pPr>
            <a:r>
              <a:rPr lang="en-AU" sz="1400" b="1" i="0" u="none" strike="noStrike" dirty="0">
                <a:solidFill>
                  <a:srgbClr val="000000"/>
                </a:solidFill>
                <a:effectLst/>
                <a:latin typeface="Century Gothic" panose="020B0502020202020204" pitchFamily="34" charset="0"/>
              </a:rPr>
              <a:t>We acknowledge and believe</a:t>
            </a:r>
            <a:r>
              <a:rPr lang="en-AU" sz="1400" b="0" i="0" u="none" strike="noStrike" dirty="0">
                <a:solidFill>
                  <a:srgbClr val="000000"/>
                </a:solidFill>
                <a:effectLst/>
                <a:latin typeface="Century Gothic" panose="020B0502020202020204" pitchFamily="34" charset="0"/>
              </a:rPr>
              <a:t> that children belong first to a family. </a:t>
            </a:r>
            <a:endParaRPr lang="en-AU" sz="1400" b="1" i="0" u="none" strike="noStrike" dirty="0">
              <a:solidFill>
                <a:srgbClr val="000000"/>
              </a:solidFill>
              <a:effectLst/>
              <a:latin typeface="Century Gothic" panose="020B0502020202020204" pitchFamily="34" charset="0"/>
            </a:endParaRPr>
          </a:p>
          <a:p>
            <a:pPr rtl="0" fontAlgn="base">
              <a:spcBef>
                <a:spcPts val="0"/>
              </a:spcBef>
              <a:spcAft>
                <a:spcPts val="0"/>
              </a:spcAft>
              <a:buFont typeface="Arial" panose="020B0604020202020204" pitchFamily="34" charset="0"/>
              <a:buChar char="•"/>
            </a:pPr>
            <a:r>
              <a:rPr lang="en-AU" sz="1400" b="1" i="0" u="none" strike="noStrike" dirty="0">
                <a:solidFill>
                  <a:srgbClr val="000000"/>
                </a:solidFill>
                <a:effectLst/>
                <a:latin typeface="Century Gothic" panose="020B0502020202020204" pitchFamily="34" charset="0"/>
              </a:rPr>
              <a:t>We believe</a:t>
            </a:r>
            <a:r>
              <a:rPr lang="en-AU" sz="1400" b="0" i="0" u="none" strike="noStrike" dirty="0">
                <a:solidFill>
                  <a:srgbClr val="000000"/>
                </a:solidFill>
                <a:effectLst/>
                <a:latin typeface="Century Gothic" panose="020B0502020202020204" pitchFamily="34" charset="0"/>
              </a:rPr>
              <a:t> in working in partnerships with our families and strongly encourage family participation at all levels and times within the Preschool. We will also support our families with advice, encouragement and resources should they be required.</a:t>
            </a:r>
            <a:r>
              <a:rPr lang="en-AU" sz="1400" b="1" i="0" u="none" strike="noStrike" dirty="0">
                <a:solidFill>
                  <a:srgbClr val="000000"/>
                </a:solidFill>
                <a:effectLst/>
                <a:latin typeface="Century Gothic" panose="020B0502020202020204" pitchFamily="34" charset="0"/>
              </a:rPr>
              <a:t> </a:t>
            </a:r>
          </a:p>
          <a:p>
            <a:pPr rtl="0" fontAlgn="base">
              <a:spcBef>
                <a:spcPts val="0"/>
              </a:spcBef>
              <a:spcAft>
                <a:spcPts val="1000"/>
              </a:spcAft>
              <a:buFont typeface="Arial" panose="020B0604020202020204" pitchFamily="34" charset="0"/>
              <a:buChar char="•"/>
            </a:pPr>
            <a:r>
              <a:rPr lang="en-AU" sz="1400" b="1" i="0" u="none" strike="noStrike" dirty="0">
                <a:solidFill>
                  <a:srgbClr val="000000"/>
                </a:solidFill>
                <a:effectLst/>
                <a:latin typeface="Century Gothic" panose="020B0502020202020204" pitchFamily="34" charset="0"/>
              </a:rPr>
              <a:t>We believe </a:t>
            </a:r>
            <a:r>
              <a:rPr lang="en-AU" sz="1400" b="0" i="0" u="none" strike="noStrike" dirty="0">
                <a:solidFill>
                  <a:srgbClr val="000000"/>
                </a:solidFill>
                <a:effectLst/>
                <a:latin typeface="Century Gothic" panose="020B0502020202020204" pitchFamily="34" charset="0"/>
              </a:rPr>
              <a:t>family involvement is necessary within a quality program. </a:t>
            </a:r>
            <a:endParaRPr lang="en-AU" sz="1400" b="1" i="0" u="none" strike="noStrike" dirty="0">
              <a:solidFill>
                <a:srgbClr val="000000"/>
              </a:solidFill>
              <a:effectLst/>
              <a:latin typeface="Century Gothic" panose="020B0502020202020204" pitchFamily="34" charset="0"/>
            </a:endParaRPr>
          </a:p>
          <a:p>
            <a:pPr rtl="0">
              <a:spcBef>
                <a:spcPts val="0"/>
              </a:spcBef>
              <a:spcAft>
                <a:spcPts val="1000"/>
              </a:spcAft>
            </a:pPr>
            <a:r>
              <a:rPr lang="en-AU" sz="1400" b="1" i="0" u="sng" dirty="0">
                <a:solidFill>
                  <a:srgbClr val="000000"/>
                </a:solidFill>
                <a:effectLst/>
                <a:latin typeface="Century Gothic" panose="020B0502020202020204" pitchFamily="34" charset="0"/>
              </a:rPr>
              <a:t>Program </a:t>
            </a:r>
            <a:endParaRPr lang="en-AU" sz="1400" b="0" dirty="0">
              <a:effectLst/>
            </a:endParaRPr>
          </a:p>
          <a:p>
            <a:pPr rtl="0" fontAlgn="base">
              <a:spcBef>
                <a:spcPts val="0"/>
              </a:spcBef>
              <a:spcAft>
                <a:spcPts val="0"/>
              </a:spcAft>
              <a:buFont typeface="Arial" panose="020B0604020202020204" pitchFamily="34" charset="0"/>
              <a:buChar char="•"/>
            </a:pPr>
            <a:r>
              <a:rPr lang="en-AU" sz="1400" b="1" i="0" u="none" strike="noStrike" dirty="0">
                <a:solidFill>
                  <a:srgbClr val="000000"/>
                </a:solidFill>
                <a:effectLst/>
                <a:latin typeface="Century Gothic" panose="020B0502020202020204" pitchFamily="34" charset="0"/>
              </a:rPr>
              <a:t>We believe</a:t>
            </a:r>
            <a:r>
              <a:rPr lang="en-AU" sz="1400" b="0" i="0" u="none" strike="noStrike" dirty="0">
                <a:solidFill>
                  <a:srgbClr val="000000"/>
                </a:solidFill>
                <a:effectLst/>
                <a:latin typeface="Century Gothic" panose="020B0502020202020204" pitchFamily="34" charset="0"/>
              </a:rPr>
              <a:t> in providing an inclusive and high-quality developmental program in which every child feels welcome and valued.   </a:t>
            </a:r>
            <a:endParaRPr lang="en-AU" sz="1400" b="1" i="0" u="sng" dirty="0">
              <a:solidFill>
                <a:srgbClr val="000000"/>
              </a:solidFill>
              <a:effectLst/>
              <a:latin typeface="Century Gothic" panose="020B0502020202020204" pitchFamily="34" charset="0"/>
            </a:endParaRPr>
          </a:p>
          <a:p>
            <a:pPr rtl="0" fontAlgn="base">
              <a:spcBef>
                <a:spcPts val="0"/>
              </a:spcBef>
              <a:spcAft>
                <a:spcPts val="0"/>
              </a:spcAft>
              <a:buFont typeface="Arial" panose="020B0604020202020204" pitchFamily="34" charset="0"/>
              <a:buChar char="•"/>
            </a:pPr>
            <a:r>
              <a:rPr lang="en-AU" sz="1400" b="1" i="0" u="none" strike="noStrike" dirty="0">
                <a:solidFill>
                  <a:srgbClr val="000000"/>
                </a:solidFill>
                <a:effectLst/>
                <a:latin typeface="Century Gothic" panose="020B0502020202020204" pitchFamily="34" charset="0"/>
              </a:rPr>
              <a:t>We believe</a:t>
            </a:r>
            <a:r>
              <a:rPr lang="en-AU" sz="1400" b="0" i="0" u="none" strike="noStrike" dirty="0">
                <a:solidFill>
                  <a:srgbClr val="000000"/>
                </a:solidFill>
                <a:effectLst/>
                <a:latin typeface="Century Gothic" panose="020B0502020202020204" pitchFamily="34" charset="0"/>
              </a:rPr>
              <a:t> in play-based learning which allows children to actively and creatively engage with others and explore their environment.</a:t>
            </a:r>
            <a:endParaRPr lang="en-AU" sz="1400" b="1" i="0" u="sng" dirty="0">
              <a:solidFill>
                <a:srgbClr val="000000"/>
              </a:solidFill>
              <a:effectLst/>
              <a:latin typeface="Century Gothic" panose="020B0502020202020204" pitchFamily="34" charset="0"/>
            </a:endParaRPr>
          </a:p>
          <a:p>
            <a:pPr rtl="0" fontAlgn="base">
              <a:spcBef>
                <a:spcPts val="0"/>
              </a:spcBef>
              <a:spcAft>
                <a:spcPts val="0"/>
              </a:spcAft>
              <a:buFont typeface="Arial" panose="020B0604020202020204" pitchFamily="34" charset="0"/>
              <a:buChar char="•"/>
            </a:pPr>
            <a:r>
              <a:rPr lang="en-AU" sz="1400" b="1" i="0" u="none" strike="noStrike" dirty="0">
                <a:solidFill>
                  <a:srgbClr val="000000"/>
                </a:solidFill>
                <a:effectLst/>
                <a:latin typeface="Century Gothic" panose="020B0502020202020204" pitchFamily="34" charset="0"/>
              </a:rPr>
              <a:t>We believe </a:t>
            </a:r>
            <a:r>
              <a:rPr lang="en-AU" sz="1400" b="0" i="0" u="none" strike="noStrike" dirty="0">
                <a:solidFill>
                  <a:srgbClr val="000000"/>
                </a:solidFill>
                <a:effectLst/>
                <a:latin typeface="Century Gothic" panose="020B0502020202020204" pitchFamily="34" charset="0"/>
              </a:rPr>
              <a:t>children need the encouragement to attempt new challenges and the opportunity to practise and consolidate their skills across all areas of development, working towards achieving the learning outcomes of the EYLF. </a:t>
            </a:r>
            <a:endParaRPr lang="en-AU" sz="1400" b="1" i="0" u="sng" dirty="0">
              <a:solidFill>
                <a:srgbClr val="000000"/>
              </a:solidFill>
              <a:effectLst/>
              <a:latin typeface="Century Gothic" panose="020B0502020202020204" pitchFamily="34" charset="0"/>
            </a:endParaRPr>
          </a:p>
          <a:p>
            <a:pPr rtl="0" fontAlgn="base">
              <a:spcBef>
                <a:spcPts val="0"/>
              </a:spcBef>
              <a:spcAft>
                <a:spcPts val="0"/>
              </a:spcAft>
              <a:buFont typeface="Arial" panose="020B0604020202020204" pitchFamily="34" charset="0"/>
              <a:buChar char="•"/>
            </a:pPr>
            <a:r>
              <a:rPr lang="en-AU" sz="1400" b="1" i="0" u="none" strike="noStrike" dirty="0">
                <a:solidFill>
                  <a:srgbClr val="000000"/>
                </a:solidFill>
                <a:effectLst/>
                <a:latin typeface="Century Gothic" panose="020B0502020202020204" pitchFamily="34" charset="0"/>
              </a:rPr>
              <a:t>We believe </a:t>
            </a:r>
            <a:r>
              <a:rPr lang="en-AU" sz="1400" b="0" i="0" u="none" strike="noStrike" dirty="0">
                <a:solidFill>
                  <a:srgbClr val="000000"/>
                </a:solidFill>
                <a:effectLst/>
                <a:latin typeface="Century Gothic" panose="020B0502020202020204" pitchFamily="34" charset="0"/>
              </a:rPr>
              <a:t>cultural diversity should be embraced and children should be provided opportunities to acknowledge and celebrate the significant occasions and beliefs of both our families and the local community.   </a:t>
            </a:r>
            <a:endParaRPr lang="en-AU" sz="1400" b="1" i="0" u="sng" dirty="0">
              <a:solidFill>
                <a:srgbClr val="000000"/>
              </a:solidFill>
              <a:effectLst/>
              <a:latin typeface="Century Gothic" panose="020B0502020202020204" pitchFamily="34" charset="0"/>
            </a:endParaRPr>
          </a:p>
          <a:p>
            <a:pPr rtl="0" fontAlgn="base">
              <a:spcBef>
                <a:spcPts val="0"/>
              </a:spcBef>
              <a:spcAft>
                <a:spcPts val="1000"/>
              </a:spcAft>
              <a:buFont typeface="Arial" panose="020B0604020202020204" pitchFamily="34" charset="0"/>
              <a:buChar char="•"/>
            </a:pPr>
            <a:r>
              <a:rPr lang="en-AU" sz="1400" b="1" i="0" u="none" strike="noStrike" dirty="0">
                <a:solidFill>
                  <a:srgbClr val="000000"/>
                </a:solidFill>
                <a:effectLst/>
                <a:latin typeface="Century Gothic" panose="020B0502020202020204" pitchFamily="34" charset="0"/>
              </a:rPr>
              <a:t>We believe</a:t>
            </a:r>
            <a:r>
              <a:rPr lang="en-AU" sz="1400" b="0" i="0" u="none" strike="noStrike" dirty="0">
                <a:solidFill>
                  <a:srgbClr val="000000"/>
                </a:solidFill>
                <a:effectLst/>
                <a:latin typeface="Century Gothic" panose="020B0502020202020204" pitchFamily="34" charset="0"/>
              </a:rPr>
              <a:t> in the value of exposing children to the natural environment and materials and acknowledge that children will explore these environments in a variety of ways.</a:t>
            </a:r>
            <a:endParaRPr lang="en-AU" sz="1400" b="1" i="0" u="sng" dirty="0">
              <a:solidFill>
                <a:srgbClr val="000000"/>
              </a:solidFill>
              <a:effectLst/>
              <a:latin typeface="Century Gothic" panose="020B0502020202020204" pitchFamily="34" charset="0"/>
            </a:endParaRPr>
          </a:p>
        </p:txBody>
      </p:sp>
    </p:spTree>
    <p:extLst>
      <p:ext uri="{BB962C8B-B14F-4D97-AF65-F5344CB8AC3E}">
        <p14:creationId xmlns:p14="http://schemas.microsoft.com/office/powerpoint/2010/main" val="4037308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71CCE7-3820-C7E0-8045-974E3CEE085B}"/>
              </a:ext>
            </a:extLst>
          </p:cNvPr>
          <p:cNvSpPr txBox="1"/>
          <p:nvPr/>
        </p:nvSpPr>
        <p:spPr>
          <a:xfrm>
            <a:off x="108641" y="1154333"/>
            <a:ext cx="11253458" cy="3739485"/>
          </a:xfrm>
          <a:prstGeom prst="rect">
            <a:avLst/>
          </a:prstGeom>
          <a:noFill/>
        </p:spPr>
        <p:txBody>
          <a:bodyPr wrap="square">
            <a:spAutoFit/>
          </a:bodyPr>
          <a:lstStyle/>
          <a:p>
            <a:pPr rtl="0">
              <a:spcBef>
                <a:spcPts val="0"/>
              </a:spcBef>
              <a:spcAft>
                <a:spcPts val="1000"/>
              </a:spcAft>
            </a:pPr>
            <a:r>
              <a:rPr lang="en-AU" sz="1200" b="1" i="0" u="sng" dirty="0">
                <a:solidFill>
                  <a:srgbClr val="000000"/>
                </a:solidFill>
                <a:effectLst/>
                <a:latin typeface="Century Gothic" panose="020B0502020202020204" pitchFamily="34" charset="0"/>
              </a:rPr>
              <a:t>Community</a:t>
            </a:r>
            <a:r>
              <a:rPr lang="en-AU" sz="1200" b="1" i="0" u="none" strike="noStrike" dirty="0">
                <a:solidFill>
                  <a:srgbClr val="000000"/>
                </a:solidFill>
                <a:effectLst/>
                <a:latin typeface="Century Gothic" panose="020B0502020202020204" pitchFamily="34" charset="0"/>
              </a:rPr>
              <a:t>  </a:t>
            </a:r>
            <a:endParaRPr lang="en-AU" sz="1200" b="0" dirty="0">
              <a:effectLst/>
            </a:endParaRPr>
          </a:p>
          <a:p>
            <a:pPr rtl="0" fontAlgn="base">
              <a:spcBef>
                <a:spcPts val="0"/>
              </a:spcBef>
              <a:spcAft>
                <a:spcPts val="0"/>
              </a:spcAft>
              <a:buFont typeface="Arial" panose="020B0604020202020204" pitchFamily="34" charset="0"/>
              <a:buChar char="•"/>
            </a:pPr>
            <a:r>
              <a:rPr lang="en-AU" sz="1200" b="1" i="0" u="none" strike="noStrike" dirty="0">
                <a:solidFill>
                  <a:srgbClr val="000000"/>
                </a:solidFill>
                <a:effectLst/>
                <a:latin typeface="Century Gothic" panose="020B0502020202020204" pitchFamily="34" charset="0"/>
              </a:rPr>
              <a:t>We believe </a:t>
            </a:r>
            <a:r>
              <a:rPr lang="en-AU" sz="1200" b="0" i="0" u="none" strike="noStrike" dirty="0">
                <a:solidFill>
                  <a:srgbClr val="000000"/>
                </a:solidFill>
                <a:effectLst/>
                <a:latin typeface="Century Gothic" panose="020B0502020202020204" pitchFamily="34" charset="0"/>
              </a:rPr>
              <a:t>it is essential to keep informed of the changes within our community. </a:t>
            </a:r>
            <a:endParaRPr lang="en-AU" sz="1200" b="1" i="0" u="sng" dirty="0">
              <a:solidFill>
                <a:srgbClr val="000000"/>
              </a:solidFill>
              <a:effectLst/>
              <a:latin typeface="Century Gothic" panose="020B0502020202020204" pitchFamily="34" charset="0"/>
            </a:endParaRPr>
          </a:p>
          <a:p>
            <a:pPr rtl="0" fontAlgn="base">
              <a:spcBef>
                <a:spcPts val="0"/>
              </a:spcBef>
              <a:spcAft>
                <a:spcPts val="0"/>
              </a:spcAft>
              <a:buFont typeface="Arial" panose="020B0604020202020204" pitchFamily="34" charset="0"/>
              <a:buChar char="•"/>
            </a:pPr>
            <a:r>
              <a:rPr lang="en-AU" sz="1200" b="1" i="0" u="none" strike="noStrike" dirty="0">
                <a:solidFill>
                  <a:srgbClr val="000000"/>
                </a:solidFill>
                <a:effectLst/>
                <a:latin typeface="Century Gothic" panose="020B0502020202020204" pitchFamily="34" charset="0"/>
              </a:rPr>
              <a:t>We continue </a:t>
            </a:r>
            <a:r>
              <a:rPr lang="en-AU" sz="1200" b="0" i="0" u="none" strike="noStrike" dirty="0">
                <a:solidFill>
                  <a:srgbClr val="000000"/>
                </a:solidFill>
                <a:effectLst/>
                <a:latin typeface="Century Gothic" panose="020B0502020202020204" pitchFamily="34" charset="0"/>
              </a:rPr>
              <a:t>to reflect on and evaluate our program and relationships with the whole school and wider community.</a:t>
            </a:r>
            <a:r>
              <a:rPr lang="en-AU" sz="1200" b="1" i="0" u="none" strike="noStrike" dirty="0">
                <a:solidFill>
                  <a:srgbClr val="000000"/>
                </a:solidFill>
                <a:effectLst/>
                <a:latin typeface="Century Gothic" panose="020B0502020202020204" pitchFamily="34" charset="0"/>
              </a:rPr>
              <a:t>  </a:t>
            </a:r>
            <a:endParaRPr lang="en-AU" sz="1200" b="1" i="0" u="sng" dirty="0">
              <a:solidFill>
                <a:srgbClr val="000000"/>
              </a:solidFill>
              <a:effectLst/>
              <a:latin typeface="Century Gothic" panose="020B0502020202020204" pitchFamily="34" charset="0"/>
            </a:endParaRPr>
          </a:p>
          <a:p>
            <a:pPr rtl="0" fontAlgn="base">
              <a:spcBef>
                <a:spcPts val="0"/>
              </a:spcBef>
              <a:spcAft>
                <a:spcPts val="0"/>
              </a:spcAft>
              <a:buFont typeface="Arial" panose="020B0604020202020204" pitchFamily="34" charset="0"/>
              <a:buChar char="•"/>
            </a:pPr>
            <a:r>
              <a:rPr lang="en-AU" sz="1200" b="1" i="0" u="none" strike="noStrike" dirty="0">
                <a:solidFill>
                  <a:srgbClr val="000000"/>
                </a:solidFill>
                <a:effectLst/>
                <a:latin typeface="Century Gothic" panose="020B0502020202020204" pitchFamily="34" charset="0"/>
              </a:rPr>
              <a:t>We believe </a:t>
            </a:r>
            <a:r>
              <a:rPr lang="en-AU" sz="1200" b="0" i="0" u="none" strike="noStrike" dirty="0">
                <a:solidFill>
                  <a:srgbClr val="000000"/>
                </a:solidFill>
                <a:effectLst/>
                <a:latin typeface="Century Gothic" panose="020B0502020202020204" pitchFamily="34" charset="0"/>
              </a:rPr>
              <a:t>when needed, we are able to link the services of other professionals for families within our community. </a:t>
            </a:r>
            <a:r>
              <a:rPr lang="en-AU" sz="1200" b="1" i="0" u="none" strike="noStrike" dirty="0">
                <a:solidFill>
                  <a:srgbClr val="000000"/>
                </a:solidFill>
                <a:effectLst/>
                <a:latin typeface="Century Gothic" panose="020B0502020202020204" pitchFamily="34" charset="0"/>
              </a:rPr>
              <a:t>Therefore we </a:t>
            </a:r>
            <a:r>
              <a:rPr lang="en-AU" sz="1200" b="0" i="0" u="none" strike="noStrike" dirty="0">
                <a:solidFill>
                  <a:srgbClr val="000000"/>
                </a:solidFill>
                <a:effectLst/>
                <a:latin typeface="Century Gothic" panose="020B0502020202020204" pitchFamily="34" charset="0"/>
              </a:rPr>
              <a:t>have open lines of communication with the parent bodies, school executive, school staff and the larger school community. </a:t>
            </a:r>
            <a:endParaRPr lang="en-AU" sz="1200" b="1" i="0" u="sng" dirty="0">
              <a:solidFill>
                <a:srgbClr val="000000"/>
              </a:solidFill>
              <a:effectLst/>
              <a:latin typeface="Century Gothic" panose="020B0502020202020204" pitchFamily="34" charset="0"/>
            </a:endParaRPr>
          </a:p>
          <a:p>
            <a:pPr rtl="0" fontAlgn="base">
              <a:spcBef>
                <a:spcPts val="0"/>
              </a:spcBef>
              <a:spcAft>
                <a:spcPts val="1000"/>
              </a:spcAft>
              <a:buFont typeface="Arial" panose="020B0604020202020204" pitchFamily="34" charset="0"/>
              <a:buChar char="•"/>
            </a:pPr>
            <a:r>
              <a:rPr lang="en-AU" sz="1200" b="1" i="0" u="none" strike="noStrike" dirty="0">
                <a:solidFill>
                  <a:srgbClr val="000000"/>
                </a:solidFill>
                <a:effectLst/>
                <a:latin typeface="Century Gothic" panose="020B0502020202020204" pitchFamily="34" charset="0"/>
              </a:rPr>
              <a:t>We believe </a:t>
            </a:r>
            <a:r>
              <a:rPr lang="en-AU" sz="1200" b="0" i="0" u="none" strike="noStrike" dirty="0">
                <a:solidFill>
                  <a:srgbClr val="000000"/>
                </a:solidFill>
                <a:effectLst/>
                <a:latin typeface="Century Gothic" panose="020B0502020202020204" pitchFamily="34" charset="0"/>
              </a:rPr>
              <a:t>in the value gained from establishing relationships within the wider community and participate in whole school and the wider community events. </a:t>
            </a:r>
            <a:endParaRPr lang="en-AU" sz="1200" b="1" i="0" u="sng" dirty="0">
              <a:solidFill>
                <a:srgbClr val="000000"/>
              </a:solidFill>
              <a:effectLst/>
              <a:latin typeface="Century Gothic" panose="020B0502020202020204" pitchFamily="34" charset="0"/>
            </a:endParaRPr>
          </a:p>
          <a:p>
            <a:pPr rtl="0">
              <a:spcBef>
                <a:spcPts val="0"/>
              </a:spcBef>
              <a:spcAft>
                <a:spcPts val="1000"/>
              </a:spcAft>
            </a:pPr>
            <a:endParaRPr lang="en-AU" sz="1200" b="1" i="0" u="sng" dirty="0">
              <a:solidFill>
                <a:srgbClr val="000000"/>
              </a:solidFill>
              <a:effectLst/>
              <a:latin typeface="Century Gothic" panose="020B0502020202020204" pitchFamily="34" charset="0"/>
            </a:endParaRPr>
          </a:p>
          <a:p>
            <a:pPr rtl="0">
              <a:spcBef>
                <a:spcPts val="0"/>
              </a:spcBef>
              <a:spcAft>
                <a:spcPts val="1000"/>
              </a:spcAft>
            </a:pPr>
            <a:r>
              <a:rPr lang="en-AU" sz="1200" b="1" i="0" u="sng" dirty="0">
                <a:solidFill>
                  <a:srgbClr val="000000"/>
                </a:solidFill>
                <a:effectLst/>
                <a:latin typeface="Century Gothic" panose="020B0502020202020204" pitchFamily="34" charset="0"/>
              </a:rPr>
              <a:t>Educators</a:t>
            </a:r>
            <a:r>
              <a:rPr lang="en-AU" sz="1200" b="0" i="0" u="sng" dirty="0">
                <a:solidFill>
                  <a:srgbClr val="000000"/>
                </a:solidFill>
                <a:effectLst/>
                <a:latin typeface="Century Gothic" panose="020B0502020202020204" pitchFamily="34" charset="0"/>
              </a:rPr>
              <a:t>  </a:t>
            </a:r>
            <a:endParaRPr lang="en-AU" sz="1200" b="0" dirty="0">
              <a:effectLst/>
            </a:endParaRPr>
          </a:p>
          <a:p>
            <a:pPr rtl="0" fontAlgn="base">
              <a:spcBef>
                <a:spcPts val="1400"/>
              </a:spcBef>
              <a:spcAft>
                <a:spcPts val="0"/>
              </a:spcAft>
              <a:buFont typeface="Arial" panose="020B0604020202020204" pitchFamily="34" charset="0"/>
              <a:buChar char="•"/>
            </a:pPr>
            <a:r>
              <a:rPr lang="en-AU" sz="1200" b="1" i="0" u="none" strike="noStrike" dirty="0">
                <a:solidFill>
                  <a:srgbClr val="000000"/>
                </a:solidFill>
                <a:effectLst/>
                <a:latin typeface="Century Gothic" panose="020B0502020202020204" pitchFamily="34" charset="0"/>
              </a:rPr>
              <a:t>We</a:t>
            </a:r>
            <a:r>
              <a:rPr lang="en-AU" sz="1200" b="0" i="0" u="none" strike="noStrike" dirty="0">
                <a:solidFill>
                  <a:srgbClr val="000000"/>
                </a:solidFill>
                <a:effectLst/>
                <a:latin typeface="Century Gothic" panose="020B0502020202020204" pitchFamily="34" charset="0"/>
              </a:rPr>
              <a:t> </a:t>
            </a:r>
            <a:r>
              <a:rPr lang="en-AU" sz="1200" b="1" i="0" u="none" strike="noStrike" dirty="0">
                <a:solidFill>
                  <a:srgbClr val="000000"/>
                </a:solidFill>
                <a:effectLst/>
                <a:latin typeface="Century Gothic" panose="020B0502020202020204" pitchFamily="34" charset="0"/>
              </a:rPr>
              <a:t>foster </a:t>
            </a:r>
            <a:r>
              <a:rPr lang="en-AU" sz="1200" b="0" i="0" u="none" strike="noStrike" dirty="0">
                <a:solidFill>
                  <a:srgbClr val="000000"/>
                </a:solidFill>
                <a:effectLst/>
                <a:latin typeface="Century Gothic" panose="020B0502020202020204" pitchFamily="34" charset="0"/>
              </a:rPr>
              <a:t>a team approach where all educators are equally respected and valued to enable us to ensure service operations are consistently maintained and understood by all. </a:t>
            </a:r>
          </a:p>
          <a:p>
            <a:pPr rtl="0" fontAlgn="base">
              <a:spcBef>
                <a:spcPts val="0"/>
              </a:spcBef>
              <a:spcAft>
                <a:spcPts val="0"/>
              </a:spcAft>
              <a:buFont typeface="Arial" panose="020B0604020202020204" pitchFamily="34" charset="0"/>
              <a:buChar char="•"/>
            </a:pPr>
            <a:r>
              <a:rPr lang="en-AU" sz="1200" b="1" i="0" u="none" strike="noStrike" dirty="0">
                <a:solidFill>
                  <a:srgbClr val="000000"/>
                </a:solidFill>
                <a:effectLst/>
                <a:latin typeface="Century Gothic" panose="020B0502020202020204" pitchFamily="34" charset="0"/>
              </a:rPr>
              <a:t>We believe </a:t>
            </a:r>
            <a:r>
              <a:rPr lang="en-AU" sz="1200" b="0" i="0" u="none" strike="noStrike" dirty="0">
                <a:solidFill>
                  <a:srgbClr val="000000"/>
                </a:solidFill>
                <a:effectLst/>
                <a:latin typeface="Century Gothic" panose="020B0502020202020204" pitchFamily="34" charset="0"/>
              </a:rPr>
              <a:t>staff help to create an environment of shared strengths and open communication, where family confidentially is respected and maintained.  </a:t>
            </a:r>
          </a:p>
          <a:p>
            <a:pPr rtl="0" fontAlgn="base">
              <a:spcBef>
                <a:spcPts val="0"/>
              </a:spcBef>
              <a:spcAft>
                <a:spcPts val="0"/>
              </a:spcAft>
              <a:buFont typeface="Arial" panose="020B0604020202020204" pitchFamily="34" charset="0"/>
              <a:buChar char="•"/>
            </a:pPr>
            <a:r>
              <a:rPr lang="en-AU" sz="1200" b="1" i="0" u="none" strike="noStrike" dirty="0">
                <a:solidFill>
                  <a:srgbClr val="000000"/>
                </a:solidFill>
                <a:effectLst/>
                <a:latin typeface="Century Gothic" panose="020B0502020202020204" pitchFamily="34" charset="0"/>
              </a:rPr>
              <a:t>We strive</a:t>
            </a:r>
            <a:r>
              <a:rPr lang="en-AU" sz="1200" b="0" i="0" u="none" strike="noStrike" dirty="0">
                <a:solidFill>
                  <a:srgbClr val="000000"/>
                </a:solidFill>
                <a:effectLst/>
                <a:latin typeface="Century Gothic" panose="020B0502020202020204" pitchFamily="34" charset="0"/>
              </a:rPr>
              <a:t> to provide a preschool experience shaped by trusting and nurturing reciprocal relationships with families, children, our broader school and geographic community.  </a:t>
            </a:r>
          </a:p>
          <a:p>
            <a:pPr rtl="0" fontAlgn="base">
              <a:spcBef>
                <a:spcPts val="0"/>
              </a:spcBef>
              <a:spcAft>
                <a:spcPts val="0"/>
              </a:spcAft>
              <a:buFont typeface="Arial" panose="020B0604020202020204" pitchFamily="34" charset="0"/>
              <a:buChar char="•"/>
            </a:pPr>
            <a:r>
              <a:rPr lang="en-AU" sz="1200" b="1" i="0" u="none" strike="noStrike" dirty="0">
                <a:solidFill>
                  <a:srgbClr val="000000"/>
                </a:solidFill>
                <a:effectLst/>
                <a:latin typeface="Century Gothic" panose="020B0502020202020204" pitchFamily="34" charset="0"/>
              </a:rPr>
              <a:t>We enjoy</a:t>
            </a:r>
            <a:r>
              <a:rPr lang="en-AU" sz="1200" b="0" i="0" u="none" strike="noStrike" dirty="0">
                <a:solidFill>
                  <a:srgbClr val="000000"/>
                </a:solidFill>
                <a:effectLst/>
                <a:latin typeface="Century Gothic" panose="020B0502020202020204" pitchFamily="34" charset="0"/>
              </a:rPr>
              <a:t> and value making lifelong connections and meaningful relationships with children, families, colleagues and our community.</a:t>
            </a:r>
          </a:p>
        </p:txBody>
      </p:sp>
      <p:sp>
        <p:nvSpPr>
          <p:cNvPr id="4" name="Rectangle 1">
            <a:extLst>
              <a:ext uri="{FF2B5EF4-FFF2-40B4-BE49-F238E27FC236}">
                <a16:creationId xmlns:a16="http://schemas.microsoft.com/office/drawing/2014/main" id="{88DB0E46-BFFD-1068-A422-988DB19ED314}"/>
              </a:ext>
            </a:extLst>
          </p:cNvPr>
          <p:cNvSpPr>
            <a:spLocks noChangeArrowheads="1"/>
          </p:cNvSpPr>
          <p:nvPr/>
        </p:nvSpPr>
        <p:spPr bwMode="auto">
          <a:xfrm>
            <a:off x="108641" y="4442212"/>
            <a:ext cx="12083359"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dirty="0">
                <a:ln>
                  <a:noFill/>
                </a:ln>
                <a:solidFill>
                  <a:schemeClr val="tx1"/>
                </a:solidFill>
                <a:effectLst/>
                <a:latin typeface="Arial" panose="020B0604020202020204" pitchFamily="34" charset="0"/>
              </a:rPr>
            </a:b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000000"/>
                </a:solidFill>
                <a:effectLst/>
                <a:latin typeface="Century Gothic" panose="020B0502020202020204" pitchFamily="34" charset="0"/>
              </a:rPr>
              <a:t>Play based learning is our core focus at Granville Public School Preschool.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000000"/>
                </a:solidFill>
                <a:effectLst/>
                <a:latin typeface="Century Gothic" panose="020B0502020202020204" pitchFamily="34" charset="0"/>
              </a:rPr>
              <a:t>The education program is based on the interests of the children. We use learning stories, digital recordings, reflections and intentional teaching practices to formulate our teaching and learning cycle. Many activities and experiences are intentionally planned in order to build upon and extend skills and understandings. </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7476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8F13F2C6-C26C-6474-97BE-EB45CF7FD85B}"/>
              </a:ext>
            </a:extLst>
          </p:cNvPr>
          <p:cNvSpPr>
            <a:spLocks noChangeArrowheads="1"/>
          </p:cNvSpPr>
          <p:nvPr/>
        </p:nvSpPr>
        <p:spPr bwMode="auto">
          <a:xfrm>
            <a:off x="-153909" y="1459230"/>
            <a:ext cx="12097961" cy="393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entury Gothic" panose="020B0502020202020204" pitchFamily="34" charset="0"/>
              </a:rPr>
              <a:t>The learning program is guided by the </a:t>
            </a:r>
            <a:r>
              <a:rPr kumimoji="0" lang="en-US" altLang="en-US" sz="1400" b="1" i="1" u="none" strike="noStrike" cap="none" normalizeH="0" baseline="0" dirty="0">
                <a:ln>
                  <a:noFill/>
                </a:ln>
                <a:solidFill>
                  <a:srgbClr val="000000"/>
                </a:solidFill>
                <a:effectLst/>
                <a:latin typeface="Century Gothic" panose="020B0502020202020204" pitchFamily="34" charset="0"/>
              </a:rPr>
              <a:t>Early Years Learning Framework</a:t>
            </a:r>
            <a:r>
              <a:rPr kumimoji="0" lang="en-US" altLang="en-US" sz="1400" b="0" i="0" u="none" strike="noStrike" cap="none" normalizeH="0" baseline="0" dirty="0">
                <a:ln>
                  <a:noFill/>
                </a:ln>
                <a:solidFill>
                  <a:srgbClr val="000000"/>
                </a:solidFill>
                <a:effectLst/>
                <a:latin typeface="Century Gothic" panose="020B0502020202020204" pitchFamily="34" charset="0"/>
              </a:rPr>
              <a:t> for Australia which is underpinned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entury Gothic" panose="020B0502020202020204" pitchFamily="34" charset="0"/>
              </a:rPr>
              <a:t>by five </a:t>
            </a:r>
            <a:r>
              <a:rPr kumimoji="0" lang="en-US" altLang="en-US" sz="1400" b="0" i="0" u="sng" strike="noStrike" cap="none" normalizeH="0" baseline="0" dirty="0">
                <a:ln>
                  <a:noFill/>
                </a:ln>
                <a:solidFill>
                  <a:srgbClr val="000000"/>
                </a:solidFill>
                <a:effectLst/>
                <a:latin typeface="Century Gothic" panose="020B0502020202020204" pitchFamily="34" charset="0"/>
              </a:rPr>
              <a:t>Learning Outcomes</a:t>
            </a:r>
            <a:r>
              <a:rPr kumimoji="0" lang="en-US" altLang="en-US" sz="1400" b="0" i="0" u="none" strike="noStrike" cap="none" normalizeH="0" baseline="0" dirty="0">
                <a:ln>
                  <a:noFill/>
                </a:ln>
                <a:solidFill>
                  <a:srgbClr val="000000"/>
                </a:solidFill>
                <a:effectLst/>
                <a:latin typeface="Century Gothic" panose="020B0502020202020204" pitchFamily="34" charset="0"/>
              </a:rPr>
              <a:t> for Children:</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sz="1400" b="0" i="1" u="none" strike="noStrike" cap="none" normalizeH="0" baseline="0" dirty="0">
                <a:ln>
                  <a:noFill/>
                </a:ln>
                <a:solidFill>
                  <a:srgbClr val="000000"/>
                </a:solidFill>
                <a:effectLst/>
                <a:latin typeface="Century Gothic" panose="020B0502020202020204" pitchFamily="34" charset="0"/>
              </a:rPr>
              <a:t>Children have a strong sense of identity.</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sz="1400" b="0" i="1" u="none" strike="noStrike" cap="none" normalizeH="0" baseline="0" dirty="0">
                <a:ln>
                  <a:noFill/>
                </a:ln>
                <a:solidFill>
                  <a:srgbClr val="000000"/>
                </a:solidFill>
                <a:effectLst/>
                <a:latin typeface="Century Gothic" panose="020B0502020202020204" pitchFamily="34" charset="0"/>
              </a:rPr>
              <a:t>Children are connected with and contribute to their world.</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sz="1400" b="0" i="1" u="none" strike="noStrike" cap="none" normalizeH="0" baseline="0" dirty="0">
                <a:ln>
                  <a:noFill/>
                </a:ln>
                <a:solidFill>
                  <a:srgbClr val="000000"/>
                </a:solidFill>
                <a:effectLst/>
                <a:latin typeface="Century Gothic" panose="020B0502020202020204" pitchFamily="34" charset="0"/>
              </a:rPr>
              <a:t>Children have a strong sense of wellbeing.</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sz="1400" b="0" i="1" u="none" strike="noStrike" cap="none" normalizeH="0" baseline="0" dirty="0">
                <a:ln>
                  <a:noFill/>
                </a:ln>
                <a:solidFill>
                  <a:srgbClr val="000000"/>
                </a:solidFill>
                <a:effectLst/>
                <a:latin typeface="Century Gothic" panose="020B0502020202020204" pitchFamily="34" charset="0"/>
              </a:rPr>
              <a:t>Children are confident and involved learners.</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sz="1400" b="0" i="1" u="none" strike="noStrike" cap="none" normalizeH="0" baseline="0" dirty="0">
                <a:ln>
                  <a:noFill/>
                </a:ln>
                <a:solidFill>
                  <a:srgbClr val="000000"/>
                </a:solidFill>
                <a:effectLst/>
                <a:latin typeface="Century Gothic" panose="020B0502020202020204" pitchFamily="34" charset="0"/>
              </a:rPr>
              <a:t>Children are effective communicators. </a:t>
            </a:r>
            <a:endParaRPr kumimoji="0" lang="en-US" altLang="en-US"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altLang="en-US" sz="1400" b="0" i="0" u="none" strike="noStrike" cap="none" normalizeH="0" baseline="0" dirty="0">
                <a:ln>
                  <a:noFill/>
                </a:ln>
                <a:solidFill>
                  <a:schemeClr val="tx1"/>
                </a:solidFill>
                <a:effectLst/>
                <a:latin typeface="Arial" panose="020B0604020202020204" pitchFamily="34" charset="0"/>
              </a:rPr>
            </a:b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rgbClr val="000000"/>
                </a:solidFill>
                <a:effectLst/>
                <a:latin typeface="Century Gothic" panose="020B0502020202020204" pitchFamily="34" charset="0"/>
              </a:rPr>
              <a:t>The education program is based on the interests of the children. We use learning stories, digital recordings, reflections, and intentional teaching practices</a:t>
            </a:r>
          </a:p>
          <a:p>
            <a:pPr marL="0" marR="0" lvl="0" indent="0" algn="ctr" defTabSz="914400" rtl="0" eaLnBrk="0" fontAlgn="base" latinLnBrk="0" hangingPunct="0">
              <a:lnSpc>
                <a:spcPct val="100000"/>
              </a:lnSpc>
              <a:spcBef>
                <a:spcPct val="0"/>
              </a:spcBef>
              <a:spcAft>
                <a:spcPct val="0"/>
              </a:spcAft>
              <a:buClrTx/>
              <a:buSzTx/>
              <a:tabLst/>
            </a:pPr>
            <a:r>
              <a:rPr kumimoji="0" lang="en-US" altLang="en-US" sz="1400" b="0" i="0" u="none" strike="noStrike" cap="none" normalizeH="0" baseline="0" dirty="0">
                <a:ln>
                  <a:noFill/>
                </a:ln>
                <a:solidFill>
                  <a:srgbClr val="000000"/>
                </a:solidFill>
                <a:effectLst/>
                <a:latin typeface="Century Gothic" panose="020B0502020202020204" pitchFamily="34" charset="0"/>
              </a:rPr>
              <a:t> to formulate our teaching and learning cycle. Many activities and experiences are intentionally planned to build upon and extend skills and understandings.  </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rgbClr val="000000"/>
                </a:solidFill>
                <a:effectLst/>
                <a:latin typeface="Century Gothic" panose="020B0502020202020204" pitchFamily="34" charset="0"/>
              </a:rPr>
              <a:t>The Preschool also participates in many of the whole school activities within the school, for example: Easter Hat Parade, Clean Up Australia Day, </a:t>
            </a:r>
          </a:p>
          <a:p>
            <a:pPr marL="0" marR="0" lvl="0" indent="0" algn="ctr" defTabSz="914400" rtl="0" eaLnBrk="0" fontAlgn="base" latinLnBrk="0" hangingPunct="0">
              <a:lnSpc>
                <a:spcPct val="100000"/>
              </a:lnSpc>
              <a:spcBef>
                <a:spcPct val="0"/>
              </a:spcBef>
              <a:spcAft>
                <a:spcPct val="0"/>
              </a:spcAft>
              <a:buClrTx/>
              <a:buSzTx/>
              <a:tabLst/>
            </a:pPr>
            <a:r>
              <a:rPr kumimoji="0" lang="en-US" altLang="en-US" sz="1400" b="0" i="0" u="none" strike="noStrike" cap="none" normalizeH="0" baseline="0" dirty="0">
                <a:ln>
                  <a:noFill/>
                </a:ln>
                <a:solidFill>
                  <a:srgbClr val="000000"/>
                </a:solidFill>
                <a:effectLst/>
                <a:latin typeface="Century Gothic" panose="020B0502020202020204" pitchFamily="34" charset="0"/>
              </a:rPr>
              <a:t>Book Parade and NAIDOC week.  </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rgbClr val="000000"/>
                </a:solidFill>
                <a:effectLst/>
                <a:latin typeface="Century Gothic" panose="020B0502020202020204" pitchFamily="34" charset="0"/>
              </a:rPr>
              <a:t>Our preschool also follows the Education and Care Services National Regulations as part of the National Quality Framework (NQF). </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6" name="Picture 4">
            <a:extLst>
              <a:ext uri="{FF2B5EF4-FFF2-40B4-BE49-F238E27FC236}">
                <a16:creationId xmlns:a16="http://schemas.microsoft.com/office/drawing/2014/main" id="{3092C751-DF45-0CA0-C322-A607A5D3D0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01464" y="1327976"/>
            <a:ext cx="1143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978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93B932-C5AB-D5F5-FCBF-24045F944707}"/>
              </a:ext>
            </a:extLst>
          </p:cNvPr>
          <p:cNvSpPr>
            <a:spLocks noChangeArrowheads="1"/>
          </p:cNvSpPr>
          <p:nvPr/>
        </p:nvSpPr>
        <p:spPr bwMode="auto">
          <a:xfrm>
            <a:off x="243041" y="1475051"/>
            <a:ext cx="10049346" cy="404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rtl="0">
              <a:spcBef>
                <a:spcPts val="0"/>
              </a:spcBef>
              <a:spcAft>
                <a:spcPts val="800"/>
              </a:spcAft>
            </a:pPr>
            <a:br>
              <a:rPr lang="en-AU" sz="1400" b="0" dirty="0">
                <a:effectLst/>
              </a:rPr>
            </a:br>
            <a:r>
              <a:rPr lang="en-AU" sz="1400" b="0" i="0" u="none" strike="noStrike" dirty="0">
                <a:solidFill>
                  <a:srgbClr val="000000"/>
                </a:solidFill>
                <a:effectLst/>
                <a:latin typeface="Century Gothic" panose="020B0502020202020204" pitchFamily="34" charset="0"/>
              </a:rPr>
              <a:t>Information about the EYLF and NQF is available in the foyer in English and a wide variety of other languages.</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990033"/>
                </a:solidFill>
                <a:effectLst/>
                <a:latin typeface="Century Gothic" panose="020B0502020202020204" pitchFamily="34" charset="0"/>
              </a:rPr>
              <a:t>Operation Times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entury Gothic" panose="020B0502020202020204" pitchFamily="34" charset="0"/>
              </a:rPr>
              <a:t>9:00am – 2:45pm</a:t>
            </a:r>
            <a:r>
              <a:rPr kumimoji="0" lang="en-US" altLang="en-US" sz="1200" b="0" i="0" u="none" strike="noStrike" cap="none" normalizeH="0" baseline="0" dirty="0">
                <a:ln>
                  <a:noFill/>
                </a:ln>
                <a:solidFill>
                  <a:srgbClr val="000000"/>
                </a:solidFill>
                <a:effectLst/>
                <a:latin typeface="Century Gothic" panose="020B0502020202020204" pitchFamily="34" charset="0"/>
              </a:rPr>
              <a:t> during school terms.</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entury Gothic" panose="020B0502020202020204" pitchFamily="34" charset="0"/>
              </a:rPr>
              <a:t>Our Preschool is a 40-place </a:t>
            </a:r>
            <a:r>
              <a:rPr kumimoji="0" lang="en-US" altLang="en-US" sz="1200" b="0" i="0" u="none" strike="noStrike" cap="none" normalizeH="0" baseline="0" dirty="0" err="1">
                <a:ln>
                  <a:noFill/>
                </a:ln>
                <a:solidFill>
                  <a:srgbClr val="000000"/>
                </a:solidFill>
                <a:effectLst/>
                <a:latin typeface="Century Gothic" panose="020B0502020202020204" pitchFamily="34" charset="0"/>
              </a:rPr>
              <a:t>centre</a:t>
            </a:r>
            <a:r>
              <a:rPr kumimoji="0" lang="en-US" altLang="en-US" sz="1200" b="0" i="0" u="none" strike="noStrike" cap="none" normalizeH="0" baseline="0" dirty="0">
                <a:ln>
                  <a:noFill/>
                </a:ln>
                <a:solidFill>
                  <a:srgbClr val="000000"/>
                </a:solidFill>
                <a:effectLst/>
                <a:latin typeface="Century Gothic" panose="020B0502020202020204" pitchFamily="34" charset="0"/>
              </a:rPr>
              <a:t> which offers a 5-day fortnight. Children enrolled at the preschool will attend either: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sng" strike="noStrike" cap="none" normalizeH="0" baseline="0" dirty="0">
                <a:ln>
                  <a:noFill/>
                </a:ln>
                <a:solidFill>
                  <a:srgbClr val="000000"/>
                </a:solidFill>
                <a:effectLst/>
                <a:latin typeface="Century Gothic" panose="020B0502020202020204" pitchFamily="34" charset="0"/>
              </a:rPr>
              <a:t>Koalas </a:t>
            </a:r>
            <a:r>
              <a:rPr kumimoji="0" lang="en-US" altLang="en-US" sz="1200" b="0" i="0" u="none" strike="noStrike" cap="none" normalizeH="0" baseline="0" dirty="0">
                <a:ln>
                  <a:noFill/>
                </a:ln>
                <a:solidFill>
                  <a:srgbClr val="000000"/>
                </a:solidFill>
                <a:effectLst/>
                <a:latin typeface="Century Gothic" panose="020B0502020202020204" pitchFamily="34" charset="0"/>
              </a:rPr>
              <a:t>           Week 1: Monday, Tuesday, and Wednesday.</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entury Gothic" panose="020B0502020202020204" pitchFamily="34" charset="0"/>
              </a:rPr>
              <a:t>                        Week 2: Monday and Tuesday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sng" strike="noStrike" cap="none" normalizeH="0" baseline="0" dirty="0">
                <a:ln>
                  <a:noFill/>
                </a:ln>
                <a:solidFill>
                  <a:srgbClr val="000000"/>
                </a:solidFill>
                <a:effectLst/>
                <a:latin typeface="Century Gothic" panose="020B0502020202020204" pitchFamily="34" charset="0"/>
              </a:rPr>
              <a:t>Possums</a:t>
            </a:r>
            <a:r>
              <a:rPr kumimoji="0" lang="en-US" altLang="en-US" sz="1200" b="0" i="0" u="none" strike="noStrike" cap="none" normalizeH="0" baseline="0" dirty="0">
                <a:ln>
                  <a:noFill/>
                </a:ln>
                <a:solidFill>
                  <a:srgbClr val="000000"/>
                </a:solidFill>
                <a:effectLst/>
                <a:latin typeface="Century Gothic" panose="020B0502020202020204" pitchFamily="34" charset="0"/>
              </a:rPr>
              <a:t>         Week 1: Thursday and Friday</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entury Gothic" panose="020B0502020202020204" pitchFamily="34" charset="0"/>
              </a:rPr>
              <a:t>                        Week 2: Wednesday, Thursday, and Friday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990033"/>
                </a:solidFill>
                <a:effectLst/>
                <a:latin typeface="Century Gothic" panose="020B0502020202020204" pitchFamily="34" charset="0"/>
              </a:rPr>
              <a:t>Attendance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000000"/>
                </a:solidFill>
                <a:effectLst/>
                <a:latin typeface="Century Gothic" panose="020B0502020202020204" pitchFamily="34" charset="0"/>
              </a:rPr>
              <a:t>Your child is expected to attend preschool every day unless sickness or essential appointments prevent this.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000000"/>
                </a:solidFill>
                <a:effectLst/>
                <a:latin typeface="Century Gothic" panose="020B0502020202020204" pitchFamily="34" charset="0"/>
              </a:rPr>
              <a:t>If your child is away for illness or holiday, please inform the preschool staff via phone or email.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000000"/>
                </a:solidFill>
                <a:effectLst/>
                <a:latin typeface="Century Gothic" panose="020B0502020202020204" pitchFamily="34" charset="0"/>
              </a:rPr>
              <a:t>Placements may be cancelled if a child is away for more than two weeks without notification to the school. Every effort will be made by our staff to contact a parent before a place is forfeited.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000000"/>
                </a:solidFill>
                <a:effectLst/>
                <a:latin typeface="Century Gothic" panose="020B0502020202020204" pitchFamily="34" charset="0"/>
              </a:rPr>
              <a:t>Our preschool follows the NSW Department of Education terms and school holidays.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4098" name="Picture 2">
            <a:extLst>
              <a:ext uri="{FF2B5EF4-FFF2-40B4-BE49-F238E27FC236}">
                <a16:creationId xmlns:a16="http://schemas.microsoft.com/office/drawing/2014/main" id="{B376C067-11E0-1ADB-0F31-40EA250154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5951" y="5128567"/>
            <a:ext cx="1656572" cy="150495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a:extLst>
              <a:ext uri="{FF2B5EF4-FFF2-40B4-BE49-F238E27FC236}">
                <a16:creationId xmlns:a16="http://schemas.microsoft.com/office/drawing/2014/main" id="{ADAB8BE3-08FF-DF08-40F6-B8FD2CD891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23791" y="224483"/>
            <a:ext cx="1625168" cy="147637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a:extLst>
              <a:ext uri="{FF2B5EF4-FFF2-40B4-BE49-F238E27FC236}">
                <a16:creationId xmlns:a16="http://schemas.microsoft.com/office/drawing/2014/main" id="{AF366E1F-1A09-F9A3-E262-5E36332E10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637" y="224483"/>
            <a:ext cx="1578061"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5975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CA0706-7A2F-DEAE-1353-DB2BA3165B3F}"/>
              </a:ext>
            </a:extLst>
          </p:cNvPr>
          <p:cNvSpPr txBox="1"/>
          <p:nvPr/>
        </p:nvSpPr>
        <p:spPr>
          <a:xfrm>
            <a:off x="0" y="1801639"/>
            <a:ext cx="12192000" cy="2903359"/>
          </a:xfrm>
          <a:prstGeom prst="rect">
            <a:avLst/>
          </a:prstGeom>
          <a:noFill/>
        </p:spPr>
        <p:txBody>
          <a:bodyPr wrap="square">
            <a:spAutoFit/>
          </a:bodyPr>
          <a:lstStyle/>
          <a:p>
            <a:pPr rtl="0">
              <a:spcBef>
                <a:spcPts val="0"/>
              </a:spcBef>
              <a:spcAft>
                <a:spcPts val="800"/>
              </a:spcAft>
            </a:pPr>
            <a:r>
              <a:rPr lang="en-AU" sz="1600" b="1" i="0" u="none" strike="noStrike" dirty="0">
                <a:solidFill>
                  <a:srgbClr val="990033"/>
                </a:solidFill>
                <a:effectLst/>
                <a:latin typeface="Century Gothic" panose="020B0502020202020204" pitchFamily="34" charset="0"/>
              </a:rPr>
              <a:t>Arrival and Departure </a:t>
            </a:r>
            <a:endParaRPr lang="en-AU" sz="1600" b="0" dirty="0">
              <a:effectLst/>
            </a:endParaRPr>
          </a:p>
          <a:p>
            <a:pPr rtl="0" fontAlgn="base">
              <a:spcBef>
                <a:spcPts val="0"/>
              </a:spcBef>
              <a:spcAft>
                <a:spcPts val="0"/>
              </a:spcAft>
              <a:buFont typeface="Arial" panose="020B0604020202020204" pitchFamily="34" charset="0"/>
              <a:buChar char="•"/>
            </a:pPr>
            <a:r>
              <a:rPr lang="en-AU" sz="1600" b="0" i="0" u="none" strike="noStrike" dirty="0">
                <a:solidFill>
                  <a:srgbClr val="000000"/>
                </a:solidFill>
                <a:effectLst/>
                <a:latin typeface="Century Gothic" panose="020B0502020202020204" pitchFamily="34" charset="0"/>
              </a:rPr>
              <a:t>You will need to sign in and sign out your child every morning and afternoon. The signing in and out book is located in the foyer. </a:t>
            </a:r>
          </a:p>
          <a:p>
            <a:pPr rtl="0" fontAlgn="base">
              <a:spcBef>
                <a:spcPts val="0"/>
              </a:spcBef>
              <a:spcAft>
                <a:spcPts val="0"/>
              </a:spcAft>
              <a:buFont typeface="Arial" panose="020B0604020202020204" pitchFamily="34" charset="0"/>
              <a:buChar char="•"/>
            </a:pPr>
            <a:r>
              <a:rPr lang="en-AU" sz="1600" b="0" i="0" u="none" strike="noStrike" dirty="0">
                <a:solidFill>
                  <a:srgbClr val="000000"/>
                </a:solidFill>
                <a:effectLst/>
                <a:latin typeface="Century Gothic" panose="020B0502020202020204" pitchFamily="34" charset="0"/>
              </a:rPr>
              <a:t>For safety reasons each child must be accompanied to and from preschool by their parent or another authorised person over 18 years of age. You will be asked to complete a form providing the names and phone numbers of the authorised adults you have consented to collecting your child. If someone arrives to collect your child and their name is not on our records of authorised adults, we </a:t>
            </a:r>
            <a:r>
              <a:rPr lang="en-AU" sz="1600" b="1" i="0" u="none" strike="noStrike" dirty="0">
                <a:solidFill>
                  <a:srgbClr val="000000"/>
                </a:solidFill>
                <a:effectLst/>
                <a:latin typeface="Century Gothic" panose="020B0502020202020204" pitchFamily="34" charset="0"/>
              </a:rPr>
              <a:t>cannot </a:t>
            </a:r>
            <a:r>
              <a:rPr lang="en-AU" sz="1600" b="0" i="0" u="none" strike="noStrike" dirty="0">
                <a:solidFill>
                  <a:srgbClr val="000000"/>
                </a:solidFill>
                <a:effectLst/>
                <a:latin typeface="Century Gothic" panose="020B0502020202020204" pitchFamily="34" charset="0"/>
              </a:rPr>
              <a:t>allow your child to leave with them. </a:t>
            </a:r>
          </a:p>
          <a:p>
            <a:pPr rtl="0" fontAlgn="base">
              <a:spcBef>
                <a:spcPts val="0"/>
              </a:spcBef>
              <a:spcAft>
                <a:spcPts val="0"/>
              </a:spcAft>
              <a:buFont typeface="Arial" panose="020B0604020202020204" pitchFamily="34" charset="0"/>
              <a:buChar char="•"/>
            </a:pPr>
            <a:r>
              <a:rPr lang="en-AU" sz="1600" b="0" i="0" u="none" strike="noStrike" dirty="0">
                <a:solidFill>
                  <a:srgbClr val="000000"/>
                </a:solidFill>
                <a:effectLst/>
                <a:latin typeface="Century Gothic" panose="020B0502020202020204" pitchFamily="34" charset="0"/>
              </a:rPr>
              <a:t>If you unexpectedly require someone not on your list of authorised adults to collect your child, please phone the preschool to provide the name and phone number of the adult. The person’s name will be recorded on the arrival and departure register and the person will be required to show photo ID (e.g. driver’s licence) before collecting your child.  </a:t>
            </a:r>
          </a:p>
          <a:p>
            <a:pPr rtl="0" fontAlgn="base">
              <a:spcBef>
                <a:spcPts val="0"/>
              </a:spcBef>
              <a:spcAft>
                <a:spcPts val="0"/>
              </a:spcAft>
              <a:buFont typeface="Arial" panose="020B0604020202020204" pitchFamily="34" charset="0"/>
              <a:buChar char="•"/>
            </a:pPr>
            <a:r>
              <a:rPr lang="en-AU" sz="1600" b="0" i="0" u="none" strike="noStrike" dirty="0">
                <a:solidFill>
                  <a:srgbClr val="000000"/>
                </a:solidFill>
                <a:effectLst/>
                <a:latin typeface="Century Gothic" panose="020B0502020202020204" pitchFamily="34" charset="0"/>
              </a:rPr>
              <a:t>If you are running late due to exceptional circumstances, please alert the preschool as soon as possible. </a:t>
            </a:r>
          </a:p>
        </p:txBody>
      </p:sp>
    </p:spTree>
    <p:extLst>
      <p:ext uri="{BB962C8B-B14F-4D97-AF65-F5344CB8AC3E}">
        <p14:creationId xmlns:p14="http://schemas.microsoft.com/office/powerpoint/2010/main" val="3417756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3228</Words>
  <Application>Microsoft Office PowerPoint</Application>
  <PresentationFormat>Widescreen</PresentationFormat>
  <Paragraphs>205</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Century Gothic</vt:lpstr>
      <vt:lpstr>Sagona Book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Organ</dc:creator>
  <cp:lastModifiedBy>Samantha Organ</cp:lastModifiedBy>
  <cp:revision>2</cp:revision>
  <dcterms:created xsi:type="dcterms:W3CDTF">2023-10-23T02:16:58Z</dcterms:created>
  <dcterms:modified xsi:type="dcterms:W3CDTF">2024-05-20T00:25:40Z</dcterms:modified>
</cp:coreProperties>
</file>